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8" r:id="rId3"/>
    <p:sldId id="256" r:id="rId4"/>
    <p:sldId id="257" r:id="rId5"/>
    <p:sldId id="258" r:id="rId6"/>
    <p:sldId id="259" r:id="rId7"/>
    <p:sldId id="260" r:id="rId8"/>
    <p:sldId id="261" r:id="rId9"/>
    <p:sldId id="267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4CD15-F31B-45DA-BC5B-6E57E9C7F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84C01-609E-417E-9441-D9187ADF0A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40812-2366-4B7D-8DC0-F25E537E5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78A433-1781-4925-90B1-439DE95FD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CC8E5E-26F8-4D34-A545-730B58D2E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352887-998D-4FEC-8D3F-A564D8C0D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151511-8F3B-4F7D-A3A7-FCDCE3A14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A0DFCD-CAC6-4CE9-AB4A-AC78C10AC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AD51BC-F7C8-45BC-81F6-ED997EB1D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BFC6DE-A632-444E-A2C7-A041426C7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0811D2-A405-4AD4-A469-392288FA1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B289-7A2B-4751-A796-7CC8EC264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024B9D-FB29-4BB3-8D67-F27307B45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AE85AE-9E5F-45F2-B69B-B03016587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8B6DFD-20E8-40E3-B798-C0D116FDF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C8194-3CB8-4D26-B9CE-607ABC4B3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95905-73BA-416B-B7C0-45F87295B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B5180-DB59-4374-A56B-87D3DF782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DBE33-3DF7-4E6F-A998-B0B400D1B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7F261-DD65-4F40-AC61-4F3B4A542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6FAD5-9B05-419F-90D0-17629BFEB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6BB96-EE9B-4D6D-9A24-77A522BF6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273B5D-1E92-43A0-8BF1-DFC3AD1306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57F9F3-D7C0-405E-9D9A-B2221D8E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ÔN TẬP PHÉP NHÂN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505200" y="47148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828800" y="919163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990000"/>
                </a:solidFill>
                <a:latin typeface="Times New Roman" pitchFamily="18" charset="0"/>
              </a:rPr>
              <a:t>Ôn tập các bảng nhân</a:t>
            </a: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304800" y="1649413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90600" y="1676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a) Tính nhẩm:</a:t>
            </a:r>
          </a:p>
        </p:txBody>
      </p:sp>
      <p:grpSp>
        <p:nvGrpSpPr>
          <p:cNvPr id="2072" name="Group 24"/>
          <p:cNvGrpSpPr>
            <a:grpSpLocks/>
          </p:cNvGrpSpPr>
          <p:nvPr/>
        </p:nvGrpSpPr>
        <p:grpSpPr bwMode="auto">
          <a:xfrm>
            <a:off x="228600" y="2493963"/>
            <a:ext cx="1676400" cy="609600"/>
            <a:chOff x="144" y="1571"/>
            <a:chExt cx="1056" cy="384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3     4  =</a:t>
              </a: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228600" y="3429000"/>
            <a:ext cx="1676400" cy="609600"/>
            <a:chOff x="144" y="1571"/>
            <a:chExt cx="1056" cy="384"/>
          </a:xfrm>
        </p:grpSpPr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3     7  =</a:t>
              </a: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185738" y="4275138"/>
            <a:ext cx="1676400" cy="609600"/>
            <a:chOff x="144" y="1571"/>
            <a:chExt cx="1056" cy="384"/>
          </a:xfrm>
        </p:grpSpPr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3     5  =</a:t>
              </a: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79" name="Group 31"/>
          <p:cNvGrpSpPr>
            <a:grpSpLocks/>
          </p:cNvGrpSpPr>
          <p:nvPr/>
        </p:nvGrpSpPr>
        <p:grpSpPr bwMode="auto">
          <a:xfrm>
            <a:off x="165100" y="5257800"/>
            <a:ext cx="1676400" cy="609600"/>
            <a:chOff x="144" y="1571"/>
            <a:chExt cx="1056" cy="384"/>
          </a:xfrm>
        </p:grpSpPr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3     8  =</a:t>
              </a: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82" name="Group 34"/>
          <p:cNvGrpSpPr>
            <a:grpSpLocks/>
          </p:cNvGrpSpPr>
          <p:nvPr/>
        </p:nvGrpSpPr>
        <p:grpSpPr bwMode="auto">
          <a:xfrm>
            <a:off x="2522538" y="2438400"/>
            <a:ext cx="1676400" cy="609600"/>
            <a:chOff x="144" y="1571"/>
            <a:chExt cx="1056" cy="384"/>
          </a:xfrm>
        </p:grpSpPr>
        <p:sp>
          <p:nvSpPr>
            <p:cNvPr id="2083" name="Text Box 35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     6  =</a:t>
              </a:r>
            </a:p>
          </p:txBody>
        </p:sp>
        <p:sp>
          <p:nvSpPr>
            <p:cNvPr id="2084" name="Text Box 36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85" name="Group 37"/>
          <p:cNvGrpSpPr>
            <a:grpSpLocks/>
          </p:cNvGrpSpPr>
          <p:nvPr/>
        </p:nvGrpSpPr>
        <p:grpSpPr bwMode="auto">
          <a:xfrm>
            <a:off x="2446338" y="3352800"/>
            <a:ext cx="1676400" cy="609600"/>
            <a:chOff x="144" y="1571"/>
            <a:chExt cx="1056" cy="384"/>
          </a:xfrm>
        </p:grpSpPr>
        <p:sp>
          <p:nvSpPr>
            <p:cNvPr id="2086" name="Text Box 38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     8  =</a:t>
              </a:r>
            </a:p>
          </p:txBody>
        </p:sp>
        <p:sp>
          <p:nvSpPr>
            <p:cNvPr id="2087" name="Text Box 39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88" name="Group 40"/>
          <p:cNvGrpSpPr>
            <a:grpSpLocks/>
          </p:cNvGrpSpPr>
          <p:nvPr/>
        </p:nvGrpSpPr>
        <p:grpSpPr bwMode="auto">
          <a:xfrm>
            <a:off x="2473325" y="4267200"/>
            <a:ext cx="1676400" cy="609600"/>
            <a:chOff x="144" y="1571"/>
            <a:chExt cx="1056" cy="384"/>
          </a:xfrm>
        </p:grpSpPr>
        <p:sp>
          <p:nvSpPr>
            <p:cNvPr id="2089" name="Text Box 41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     4  =</a:t>
              </a:r>
            </a:p>
          </p:txBody>
        </p:sp>
        <p:sp>
          <p:nvSpPr>
            <p:cNvPr id="2090" name="Text Box 42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91" name="Group 43"/>
          <p:cNvGrpSpPr>
            <a:grpSpLocks/>
          </p:cNvGrpSpPr>
          <p:nvPr/>
        </p:nvGrpSpPr>
        <p:grpSpPr bwMode="auto">
          <a:xfrm>
            <a:off x="2438400" y="5105400"/>
            <a:ext cx="1676400" cy="609600"/>
            <a:chOff x="144" y="1571"/>
            <a:chExt cx="1056" cy="384"/>
          </a:xfrm>
        </p:grpSpPr>
        <p:sp>
          <p:nvSpPr>
            <p:cNvPr id="2092" name="Text Box 44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     9  =</a:t>
              </a:r>
            </a:p>
          </p:txBody>
        </p:sp>
        <p:sp>
          <p:nvSpPr>
            <p:cNvPr id="2093" name="Text Box 45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94" name="Group 46"/>
          <p:cNvGrpSpPr>
            <a:grpSpLocks/>
          </p:cNvGrpSpPr>
          <p:nvPr/>
        </p:nvGrpSpPr>
        <p:grpSpPr bwMode="auto">
          <a:xfrm>
            <a:off x="4633913" y="2438400"/>
            <a:ext cx="1676400" cy="609600"/>
            <a:chOff x="144" y="1571"/>
            <a:chExt cx="1056" cy="384"/>
          </a:xfrm>
        </p:grpSpPr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4     3  =</a:t>
              </a:r>
            </a:p>
          </p:txBody>
        </p:sp>
        <p:sp>
          <p:nvSpPr>
            <p:cNvPr id="2096" name="Text Box 48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4633913" y="3324225"/>
            <a:ext cx="1676400" cy="609600"/>
            <a:chOff x="144" y="1571"/>
            <a:chExt cx="1056" cy="384"/>
          </a:xfrm>
        </p:grpSpPr>
        <p:sp>
          <p:nvSpPr>
            <p:cNvPr id="2098" name="Text Box 50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4     7  =</a:t>
              </a:r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00" name="Group 52"/>
          <p:cNvGrpSpPr>
            <a:grpSpLocks/>
          </p:cNvGrpSpPr>
          <p:nvPr/>
        </p:nvGrpSpPr>
        <p:grpSpPr bwMode="auto">
          <a:xfrm>
            <a:off x="4633913" y="4252913"/>
            <a:ext cx="1676400" cy="609600"/>
            <a:chOff x="144" y="1571"/>
            <a:chExt cx="1056" cy="384"/>
          </a:xfrm>
        </p:grpSpPr>
        <p:sp>
          <p:nvSpPr>
            <p:cNvPr id="2101" name="Text Box 53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4     9  =</a:t>
              </a:r>
            </a:p>
          </p:txBody>
        </p:sp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4633913" y="5076825"/>
            <a:ext cx="1676400" cy="609600"/>
            <a:chOff x="144" y="1571"/>
            <a:chExt cx="1056" cy="384"/>
          </a:xfrm>
        </p:grpSpPr>
        <p:sp>
          <p:nvSpPr>
            <p:cNvPr id="2104" name="Text Box 56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4     4  =</a:t>
              </a:r>
            </a:p>
          </p:txBody>
        </p:sp>
        <p:sp>
          <p:nvSpPr>
            <p:cNvPr id="2105" name="Text Box 57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06" name="Group 58"/>
          <p:cNvGrpSpPr>
            <a:grpSpLocks/>
          </p:cNvGrpSpPr>
          <p:nvPr/>
        </p:nvGrpSpPr>
        <p:grpSpPr bwMode="auto">
          <a:xfrm>
            <a:off x="6788150" y="2438400"/>
            <a:ext cx="1676400" cy="609600"/>
            <a:chOff x="144" y="1571"/>
            <a:chExt cx="1056" cy="384"/>
          </a:xfrm>
        </p:grpSpPr>
        <p:sp>
          <p:nvSpPr>
            <p:cNvPr id="2107" name="Text Box 59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5     6  =</a:t>
              </a:r>
            </a:p>
          </p:txBody>
        </p:sp>
        <p:sp>
          <p:nvSpPr>
            <p:cNvPr id="2108" name="Text Box 60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09" name="Group 61"/>
          <p:cNvGrpSpPr>
            <a:grpSpLocks/>
          </p:cNvGrpSpPr>
          <p:nvPr/>
        </p:nvGrpSpPr>
        <p:grpSpPr bwMode="auto">
          <a:xfrm>
            <a:off x="6781800" y="3276600"/>
            <a:ext cx="1676400" cy="609600"/>
            <a:chOff x="144" y="1571"/>
            <a:chExt cx="1056" cy="384"/>
          </a:xfrm>
        </p:grpSpPr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5     4  =</a:t>
              </a:r>
            </a:p>
          </p:txBody>
        </p:sp>
        <p:sp>
          <p:nvSpPr>
            <p:cNvPr id="2111" name="Text Box 63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12" name="Group 64"/>
          <p:cNvGrpSpPr>
            <a:grpSpLocks/>
          </p:cNvGrpSpPr>
          <p:nvPr/>
        </p:nvGrpSpPr>
        <p:grpSpPr bwMode="auto">
          <a:xfrm>
            <a:off x="6870700" y="4176713"/>
            <a:ext cx="1676400" cy="609600"/>
            <a:chOff x="144" y="1571"/>
            <a:chExt cx="1056" cy="384"/>
          </a:xfrm>
        </p:grpSpPr>
        <p:sp>
          <p:nvSpPr>
            <p:cNvPr id="2113" name="Text Box 65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5     7  =</a:t>
              </a:r>
            </a:p>
          </p:txBody>
        </p:sp>
        <p:sp>
          <p:nvSpPr>
            <p:cNvPr id="2114" name="Text Box 66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115" name="Group 67"/>
          <p:cNvGrpSpPr>
            <a:grpSpLocks/>
          </p:cNvGrpSpPr>
          <p:nvPr/>
        </p:nvGrpSpPr>
        <p:grpSpPr bwMode="auto">
          <a:xfrm>
            <a:off x="6926263" y="5014913"/>
            <a:ext cx="1676400" cy="609600"/>
            <a:chOff x="144" y="1571"/>
            <a:chExt cx="1056" cy="384"/>
          </a:xfrm>
        </p:grpSpPr>
        <p:sp>
          <p:nvSpPr>
            <p:cNvPr id="2116" name="Text Box 68"/>
            <p:cNvSpPr txBox="1">
              <a:spLocks noChangeArrowheads="1"/>
            </p:cNvSpPr>
            <p:nvPr/>
          </p:nvSpPr>
          <p:spPr bwMode="auto">
            <a:xfrm>
              <a:off x="144" y="1584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5     9  =</a:t>
              </a:r>
            </a:p>
          </p:txBody>
        </p:sp>
        <p:sp>
          <p:nvSpPr>
            <p:cNvPr id="2117" name="Text Box 69"/>
            <p:cNvSpPr txBox="1">
              <a:spLocks noChangeArrowheads="1"/>
            </p:cNvSpPr>
            <p:nvPr/>
          </p:nvSpPr>
          <p:spPr bwMode="auto">
            <a:xfrm>
              <a:off x="362" y="1571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1608138" y="2473325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1676400" y="3429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21</a:t>
            </a:r>
          </a:p>
        </p:txBody>
      </p:sp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1676400" y="4267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1676400" y="5257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24</a:t>
            </a: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3948113" y="24177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3962400" y="3352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3962400" y="4191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3962400" y="5181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6061075" y="24241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2128" name="Text Box 80"/>
          <p:cNvSpPr txBox="1">
            <a:spLocks noChangeArrowheads="1"/>
          </p:cNvSpPr>
          <p:nvPr/>
        </p:nvSpPr>
        <p:spPr bwMode="auto">
          <a:xfrm>
            <a:off x="6096000" y="3352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28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172200" y="42529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36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6165850" y="5029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2131" name="Text Box 83"/>
          <p:cNvSpPr txBox="1">
            <a:spLocks noChangeArrowheads="1"/>
          </p:cNvSpPr>
          <p:nvPr/>
        </p:nvSpPr>
        <p:spPr bwMode="auto">
          <a:xfrm>
            <a:off x="823595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8293100" y="3241675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8332788" y="41830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8355013" y="4973638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5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5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0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5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0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5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0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5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0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5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0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5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0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5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0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7" grpId="0" animBg="1"/>
      <p:bldP spid="2058" grpId="0"/>
      <p:bldP spid="2119" grpId="0"/>
      <p:bldP spid="2120" grpId="0"/>
      <p:bldP spid="2121" grpId="0"/>
      <p:bldP spid="2122" grpId="0"/>
      <p:bldP spid="2123" grpId="0"/>
      <p:bldP spid="2124" grpId="0"/>
      <p:bldP spid="2125" grpId="0"/>
      <p:bldP spid="2126" grpId="0"/>
      <p:bldP spid="2127" grpId="0"/>
      <p:bldP spid="2128" grpId="0"/>
      <p:bldP spid="2129" grpId="0"/>
      <p:bldP spid="2130" grpId="0"/>
      <p:bldP spid="2131" grpId="0"/>
      <p:bldP spid="2132" grpId="0"/>
      <p:bldP spid="2133" grpId="0"/>
      <p:bldP spid="2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505200" y="47148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828800" y="919163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990000"/>
                </a:solidFill>
                <a:latin typeface="Times New Roman" pitchFamily="18" charset="0"/>
              </a:rPr>
              <a:t>Ôn tập các bảng nhân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304800" y="1566863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990600" y="159385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a) Tính nhẩm:</a:t>
            </a:r>
          </a:p>
        </p:txBody>
      </p: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295400" y="2211388"/>
            <a:ext cx="5410200" cy="1585912"/>
            <a:chOff x="816" y="1523"/>
            <a:chExt cx="3408" cy="999"/>
          </a:xfrm>
        </p:grpSpPr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816" y="1536"/>
              <a:ext cx="3408" cy="960"/>
            </a:xfrm>
            <a:prstGeom prst="rect">
              <a:avLst/>
            </a:prstGeom>
            <a:solidFill>
              <a:srgbClr val="00CCFF">
                <a:alpha val="49001"/>
              </a:srgbClr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/>
              <a:r>
                <a:rPr lang="en-US" sz="3200" b="1">
                  <a:latin typeface="Times New Roman" pitchFamily="18" charset="0"/>
                </a:rPr>
                <a:t>200     3</a:t>
              </a:r>
            </a:p>
            <a:p>
              <a:pPr marL="342900" indent="-342900" algn="ctr"/>
              <a:r>
                <a:rPr lang="en-US" sz="3200" b="1">
                  <a:latin typeface="Times New Roman" pitchFamily="18" charset="0"/>
                </a:rPr>
                <a:t>Nhẩm : 2 trăm    3 = 6 trăm</a:t>
              </a:r>
            </a:p>
            <a:p>
              <a:pPr marL="342900" indent="-342900" algn="ctr"/>
              <a:r>
                <a:rPr lang="en-US" sz="3200" b="1">
                  <a:latin typeface="Times New Roman" pitchFamily="18" charset="0"/>
                </a:rPr>
                <a:t>Vậy :     200    3 = 600</a:t>
              </a: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510" y="1523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2645" y="2138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719138" y="4294188"/>
            <a:ext cx="2057400" cy="609600"/>
            <a:chOff x="336" y="2640"/>
            <a:chExt cx="1296" cy="384"/>
          </a:xfrm>
        </p:grpSpPr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200     2  =</a:t>
              </a:r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719138" y="5027613"/>
            <a:ext cx="2057400" cy="609600"/>
            <a:chOff x="336" y="2640"/>
            <a:chExt cx="1296" cy="384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200     4  =</a:t>
              </a: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719138" y="5865813"/>
            <a:ext cx="2057400" cy="609600"/>
            <a:chOff x="336" y="2640"/>
            <a:chExt cx="1296" cy="384"/>
          </a:xfrm>
        </p:grpSpPr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100     5  =</a:t>
              </a:r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4986338" y="4251325"/>
            <a:ext cx="2057400" cy="609600"/>
            <a:chOff x="336" y="2640"/>
            <a:chExt cx="1296" cy="384"/>
          </a:xfrm>
        </p:grpSpPr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300     2  =</a:t>
              </a:r>
            </a:p>
          </p:txBody>
        </p:sp>
        <p:sp>
          <p:nvSpPr>
            <p:cNvPr id="3099" name="Text Box 27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100" name="Group 28"/>
          <p:cNvGrpSpPr>
            <a:grpSpLocks/>
          </p:cNvGrpSpPr>
          <p:nvPr/>
        </p:nvGrpSpPr>
        <p:grpSpPr bwMode="auto">
          <a:xfrm>
            <a:off x="5046663" y="5027613"/>
            <a:ext cx="2057400" cy="609600"/>
            <a:chOff x="336" y="2640"/>
            <a:chExt cx="1296" cy="384"/>
          </a:xfrm>
        </p:grpSpPr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400     2  =</a:t>
              </a:r>
            </a:p>
          </p:txBody>
        </p:sp>
        <p:sp>
          <p:nvSpPr>
            <p:cNvPr id="3102" name="Text Box 30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5033963" y="5818188"/>
            <a:ext cx="2057400" cy="609600"/>
            <a:chOff x="336" y="2640"/>
            <a:chExt cx="1296" cy="384"/>
          </a:xfrm>
        </p:grpSpPr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336" y="2653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500     1  =</a:t>
              </a:r>
            </a:p>
          </p:txBody>
        </p: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794" y="264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2693988" y="4322763"/>
            <a:ext cx="873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400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2681288" y="5029200"/>
            <a:ext cx="87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2667000" y="5867400"/>
            <a:ext cx="87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500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6934200" y="4267200"/>
            <a:ext cx="87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600</a:t>
            </a: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7010400" y="5029200"/>
            <a:ext cx="87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7010400" y="5832475"/>
            <a:ext cx="87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4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9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/>
      <p:bldP spid="3106" grpId="0"/>
      <p:bldP spid="3107" grpId="0"/>
      <p:bldP spid="3108" grpId="0"/>
      <p:bldP spid="3109" grpId="0"/>
      <p:bldP spid="3110" grpId="0"/>
      <p:bldP spid="3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505200" y="47148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28800" y="919163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990000"/>
                </a:solidFill>
                <a:latin typeface="Times New Roman" pitchFamily="18" charset="0"/>
              </a:rPr>
              <a:t>Ôn tập các bảng nhân</a:t>
            </a: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304800" y="1566863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90600" y="159385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Tính nhẩm (theo mẫu):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92125" y="24257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Mẫu: 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1752600" y="2209800"/>
            <a:ext cx="4114800" cy="1295400"/>
            <a:chOff x="1104" y="1392"/>
            <a:chExt cx="2592" cy="816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104" y="1392"/>
              <a:ext cx="2592" cy="816"/>
            </a:xfrm>
            <a:prstGeom prst="rect">
              <a:avLst/>
            </a:prstGeom>
            <a:solidFill>
              <a:srgbClr val="00CCFF">
                <a:alpha val="49001"/>
              </a:srgbClr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/>
              <a:r>
                <a:rPr lang="en-US" sz="3200" b="1">
                  <a:latin typeface="Times New Roman" pitchFamily="18" charset="0"/>
                </a:rPr>
                <a:t>4     3 + 10  =  12 + 10</a:t>
              </a:r>
            </a:p>
            <a:p>
              <a:pPr marL="342900" indent="-342900" algn="ctr"/>
              <a:r>
                <a:rPr lang="en-US" sz="3200" b="1">
                  <a:latin typeface="Times New Roman" pitchFamily="18" charset="0"/>
                </a:rPr>
                <a:t>            =   22</a:t>
              </a: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1405" y="1462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4114" name="Group 18"/>
          <p:cNvGrpSpPr>
            <a:grpSpLocks/>
          </p:cNvGrpSpPr>
          <p:nvPr/>
        </p:nvGrpSpPr>
        <p:grpSpPr bwMode="auto">
          <a:xfrm>
            <a:off x="152400" y="3733800"/>
            <a:ext cx="2819400" cy="609600"/>
            <a:chOff x="0" y="3312"/>
            <a:chExt cx="1776" cy="384"/>
          </a:xfrm>
        </p:grpSpPr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0" y="3312"/>
              <a:ext cx="17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a) 5     5 + 18</a:t>
              </a: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493" y="3312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514600" y="37338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itchFamily="18" charset="0"/>
              </a:rPr>
              <a:t>= 25 + 18</a:t>
            </a:r>
          </a:p>
        </p:txBody>
      </p:sp>
      <p:grpSp>
        <p:nvGrpSpPr>
          <p:cNvPr id="4116" name="Group 20"/>
          <p:cNvGrpSpPr>
            <a:grpSpLocks/>
          </p:cNvGrpSpPr>
          <p:nvPr/>
        </p:nvGrpSpPr>
        <p:grpSpPr bwMode="auto">
          <a:xfrm>
            <a:off x="4473575" y="3671888"/>
            <a:ext cx="2819400" cy="609600"/>
            <a:chOff x="0" y="3312"/>
            <a:chExt cx="1776" cy="384"/>
          </a:xfrm>
        </p:grpSpPr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0" y="3312"/>
              <a:ext cx="17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b) 5     7 – 26 </a:t>
              </a:r>
            </a:p>
          </p:txBody>
        </p:sp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493" y="3312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4123" name="Group 27"/>
          <p:cNvGrpSpPr>
            <a:grpSpLocks/>
          </p:cNvGrpSpPr>
          <p:nvPr/>
        </p:nvGrpSpPr>
        <p:grpSpPr bwMode="auto">
          <a:xfrm>
            <a:off x="2843213" y="5270500"/>
            <a:ext cx="2819400" cy="615950"/>
            <a:chOff x="192" y="3216"/>
            <a:chExt cx="1776" cy="388"/>
          </a:xfrm>
        </p:grpSpPr>
        <p:grpSp>
          <p:nvGrpSpPr>
            <p:cNvPr id="4119" name="Group 23"/>
            <p:cNvGrpSpPr>
              <a:grpSpLocks/>
            </p:cNvGrpSpPr>
            <p:nvPr/>
          </p:nvGrpSpPr>
          <p:grpSpPr bwMode="auto">
            <a:xfrm>
              <a:off x="192" y="3216"/>
              <a:ext cx="1776" cy="384"/>
              <a:chOff x="0" y="3312"/>
              <a:chExt cx="1776" cy="384"/>
            </a:xfrm>
          </p:grpSpPr>
          <p:sp>
            <p:nvSpPr>
              <p:cNvPr id="4120" name="Text Box 24"/>
              <p:cNvSpPr txBox="1">
                <a:spLocks noChangeArrowheads="1"/>
              </p:cNvSpPr>
              <p:nvPr/>
            </p:nvSpPr>
            <p:spPr bwMode="auto">
              <a:xfrm>
                <a:off x="0" y="3312"/>
                <a:ext cx="17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latin typeface="Times New Roman" pitchFamily="18" charset="0"/>
                  </a:rPr>
                  <a:t>c) 2     2     9</a:t>
                </a:r>
              </a:p>
            </p:txBody>
          </p:sp>
          <p:sp>
            <p:nvSpPr>
              <p:cNvPr id="4121" name="Text Box 25"/>
              <p:cNvSpPr txBox="1">
                <a:spLocks noChangeArrowheads="1"/>
              </p:cNvSpPr>
              <p:nvPr/>
            </p:nvSpPr>
            <p:spPr bwMode="auto">
              <a:xfrm>
                <a:off x="493" y="3312"/>
                <a:ext cx="336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3200" b="1">
                    <a:latin typeface="VNtimes New Roman" pitchFamily="34" charset="0"/>
                    <a:sym typeface="Symbol" pitchFamily="18" charset="2"/>
                  </a:rPr>
                  <a:t></a:t>
                </a:r>
                <a:r>
                  <a:rPr lang="en-US" sz="3200" b="1">
                    <a:solidFill>
                      <a:srgbClr val="000000"/>
                    </a:solidFill>
                    <a:latin typeface="VNtimes New Roman" pitchFamily="34" charset="0"/>
                    <a:sym typeface="Symbol" pitchFamily="18" charset="2"/>
                  </a:rPr>
                  <a:t>  </a:t>
                </a:r>
                <a:r>
                  <a:rPr lang="en-US" sz="3200" b="1">
                    <a:latin typeface="VNtimes New Roman" pitchFamily="34" charset="0"/>
                    <a:sym typeface="Symbol" pitchFamily="18" charset="2"/>
                  </a:rPr>
                  <a:t> </a:t>
                </a:r>
                <a:r>
                  <a:rPr lang="en-US" sz="2800" b="1">
                    <a:latin typeface="VNtimes New Roman" pitchFamily="34" charset="0"/>
                    <a:sym typeface="Symbol" pitchFamily="18" charset="2"/>
                  </a:rPr>
                  <a:t>  </a:t>
                </a:r>
                <a:endParaRPr lang="en-US" sz="2800" b="1">
                  <a:latin typeface="Times New Roman" pitchFamily="18" charset="0"/>
                </a:endParaRPr>
              </a:p>
            </p:txBody>
          </p:sp>
        </p:grpSp>
        <p:sp>
          <p:nvSpPr>
            <p:cNvPr id="4122" name="Text Box 26"/>
            <p:cNvSpPr txBox="1">
              <a:spLocks noChangeArrowheads="1"/>
            </p:cNvSpPr>
            <p:nvPr/>
          </p:nvSpPr>
          <p:spPr bwMode="auto">
            <a:xfrm>
              <a:off x="1139" y="322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2514600" y="442595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itchFamily="18" charset="0"/>
              </a:rPr>
              <a:t>=  43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6913563" y="3698875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itchFamily="18" charset="0"/>
              </a:rPr>
              <a:t>= 35 – 26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6934200" y="4267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itchFamily="18" charset="0"/>
              </a:rPr>
              <a:t>=  9</a:t>
            </a:r>
          </a:p>
        </p:txBody>
      </p:sp>
      <p:grpSp>
        <p:nvGrpSpPr>
          <p:cNvPr id="4130" name="Group 34"/>
          <p:cNvGrpSpPr>
            <a:grpSpLocks/>
          </p:cNvGrpSpPr>
          <p:nvPr/>
        </p:nvGrpSpPr>
        <p:grpSpPr bwMode="auto">
          <a:xfrm>
            <a:off x="5060950" y="5264150"/>
            <a:ext cx="1828800" cy="609600"/>
            <a:chOff x="1632" y="3216"/>
            <a:chExt cx="1152" cy="384"/>
          </a:xfrm>
        </p:grpSpPr>
        <p:sp>
          <p:nvSpPr>
            <p:cNvPr id="4127" name="Text Box 31"/>
            <p:cNvSpPr txBox="1">
              <a:spLocks noChangeArrowheads="1"/>
            </p:cNvSpPr>
            <p:nvPr/>
          </p:nvSpPr>
          <p:spPr bwMode="auto">
            <a:xfrm>
              <a:off x="1632" y="3216"/>
              <a:ext cx="11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800000"/>
                  </a:solidFill>
                  <a:latin typeface="Times New Roman" pitchFamily="18" charset="0"/>
                </a:rPr>
                <a:t>= 4     9</a:t>
              </a:r>
            </a:p>
          </p:txBody>
        </p:sp>
        <p:sp>
          <p:nvSpPr>
            <p:cNvPr id="4129" name="Text Box 33"/>
            <p:cNvSpPr txBox="1">
              <a:spLocks noChangeArrowheads="1"/>
            </p:cNvSpPr>
            <p:nvPr/>
          </p:nvSpPr>
          <p:spPr bwMode="auto">
            <a:xfrm>
              <a:off x="2055" y="3216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solidFill>
                    <a:srgbClr val="800000"/>
                  </a:solidFill>
                  <a:latin typeface="VNtimes New Roman" pitchFamily="34" charset="0"/>
                  <a:sym typeface="Symbol" pitchFamily="18" charset="2"/>
                </a:rPr>
                <a:t> 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5067300" y="601821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itchFamily="18" charset="0"/>
              </a:rPr>
              <a:t>= 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4" dur="1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4" grpId="0"/>
      <p:bldP spid="4105" grpId="0"/>
      <p:bldP spid="4115" grpId="0"/>
      <p:bldP spid="4124" grpId="0"/>
      <p:bldP spid="4125" grpId="0"/>
      <p:bldP spid="4126" grpId="0"/>
      <p:bldP spid="4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228600" y="1806575"/>
            <a:ext cx="8802688" cy="1835150"/>
            <a:chOff x="267" y="1008"/>
            <a:chExt cx="5545" cy="1156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gray">
            <a:xfrm>
              <a:off x="267" y="1008"/>
              <a:ext cx="5472" cy="115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6600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</a:rPr>
                <a:t>         </a:t>
              </a:r>
            </a:p>
            <a:p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</a:rPr>
                <a:t>          </a:t>
              </a:r>
            </a:p>
            <a:p>
              <a:endParaRPr lang="en-US" sz="28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</a:rPr>
                <a:t>            </a:t>
              </a: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340" y="1084"/>
              <a:ext cx="5472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            </a:t>
              </a:r>
              <a:r>
                <a:rPr lang="en-US" sz="3200" b="1">
                  <a:solidFill>
                    <a:srgbClr val="000000"/>
                  </a:solidFill>
                  <a:latin typeface="Times New Roman" pitchFamily="18" charset="0"/>
                </a:rPr>
                <a:t>Trong một phòng ăn có 8 cái bàn, mỗi bàn xếp 4 cái ghế. Hỏi trong phòng ăn đó có bao nhiêu cái ghế?</a:t>
              </a:r>
              <a:endParaRPr lang="en-US" sz="3200" b="1">
                <a:solidFill>
                  <a:srgbClr val="1A0597"/>
                </a:solidFill>
                <a:latin typeface="Times New Roman" pitchFamily="18" charset="0"/>
              </a:endParaRPr>
            </a:p>
          </p:txBody>
        </p:sp>
        <p:sp>
          <p:nvSpPr>
            <p:cNvPr id="5150" name="Oval 30"/>
            <p:cNvSpPr>
              <a:spLocks noChangeArrowheads="1"/>
            </p:cNvSpPr>
            <p:nvPr/>
          </p:nvSpPr>
          <p:spPr bwMode="auto">
            <a:xfrm>
              <a:off x="336" y="1035"/>
              <a:ext cx="384" cy="38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609600" y="3886200"/>
            <a:ext cx="7815263" cy="2362200"/>
            <a:chOff x="384" y="2448"/>
            <a:chExt cx="4923" cy="1488"/>
          </a:xfrm>
        </p:grpSpPr>
        <p:sp>
          <p:nvSpPr>
            <p:cNvPr id="5149" name="AutoShape 29"/>
            <p:cNvSpPr>
              <a:spLocks noChangeArrowheads="1"/>
            </p:cNvSpPr>
            <p:nvPr/>
          </p:nvSpPr>
          <p:spPr bwMode="gray">
            <a:xfrm>
              <a:off x="384" y="2448"/>
              <a:ext cx="4923" cy="1488"/>
            </a:xfrm>
            <a:prstGeom prst="roundRect">
              <a:avLst>
                <a:gd name="adj" fmla="val 10889"/>
              </a:avLst>
            </a:prstGeom>
            <a:solidFill>
              <a:srgbClr val="FFFFFF"/>
            </a:solidFill>
            <a:ln w="38100">
              <a:solidFill>
                <a:srgbClr val="FF6600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342900" indent="-342900" algn="ctr"/>
              <a:endParaRPr lang="en-US" sz="2800" b="1" u="sng">
                <a:solidFill>
                  <a:srgbClr val="CC3300"/>
                </a:solidFill>
                <a:latin typeface="Times New Roman" pitchFamily="18" charset="0"/>
              </a:endParaRPr>
            </a:p>
            <a:p>
              <a:pPr marL="342900" indent="-342900" algn="ctr"/>
              <a:r>
                <a:rPr lang="en-US" sz="3200" b="1" i="1" u="sng">
                  <a:solidFill>
                    <a:srgbClr val="000099"/>
                  </a:solidFill>
                  <a:latin typeface="Times New Roman" pitchFamily="18" charset="0"/>
                </a:rPr>
                <a:t>Bài giải</a:t>
              </a:r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 :</a:t>
              </a:r>
            </a:p>
            <a:p>
              <a:pPr marL="342900" indent="-342900" algn="ctr"/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Số cái ghế trong phòng ăn đó có là:</a:t>
              </a:r>
            </a:p>
            <a:p>
              <a:pPr marL="342900" indent="-342900" algn="ctr">
                <a:buFontTx/>
                <a:buAutoNum type="arabicPlain" startAt="4"/>
              </a:pPr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    8   = 32 (cái ghế)</a:t>
              </a:r>
            </a:p>
            <a:p>
              <a:pPr marL="342900" indent="-342900" algn="ctr"/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                          Đáp số : 32 cái ghế </a:t>
              </a:r>
            </a:p>
            <a:p>
              <a:pPr marL="342900" indent="-342900" algn="ctr">
                <a:buFontTx/>
                <a:buAutoNum type="arabicPlain" startAt="4"/>
              </a:pPr>
              <a:endParaRPr lang="en-US" sz="32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1872" y="3133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solidFill>
                    <a:srgbClr val="800000"/>
                  </a:solidFill>
                  <a:latin typeface="VNtimes New Roman" pitchFamily="34" charset="0"/>
                  <a:sym typeface="Symbol" pitchFamily="18" charset="2"/>
                </a:rPr>
                <a:t>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5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04800" y="1443038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90600" y="1346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Tính chu vi hình tam giác ABC có kích thước ghi trên hình vẽ: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971800" y="2717800"/>
            <a:ext cx="2133600" cy="1828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 rot="-3626529">
            <a:off x="2594769" y="3124994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100cm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 rot="3471597">
            <a:off x="4075907" y="3366293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100cm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352800" y="45227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100cm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816350" y="2286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638425" y="4495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029200" y="4495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</a:t>
            </a:r>
          </a:p>
        </p:txBody>
      </p:sp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1676400" y="5092700"/>
            <a:ext cx="5410200" cy="1554163"/>
            <a:chOff x="1056" y="3312"/>
            <a:chExt cx="3408" cy="979"/>
          </a:xfrm>
        </p:grpSpPr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1056" y="3312"/>
              <a:ext cx="3408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Chu vi hình tam giác ABC là</a:t>
              </a:r>
            </a:p>
            <a:p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        100     3  = 300 (cm)</a:t>
              </a:r>
            </a:p>
            <a:p>
              <a:r>
                <a:rPr lang="en-US" sz="3200" b="1" i="1">
                  <a:solidFill>
                    <a:srgbClr val="000099"/>
                  </a:solidFill>
                  <a:latin typeface="Times New Roman" pitchFamily="18" charset="0"/>
                </a:rPr>
                <a:t>              Đáp số : 300 cm</a:t>
              </a: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2016" y="3600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  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</a:t>
              </a:r>
              <a:endParaRPr lang="en-US" sz="28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1"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/>
      <p:bldP spid="6153" grpId="0" animBg="1"/>
      <p:bldP spid="6154" grpId="0"/>
      <p:bldP spid="6155" grpId="0"/>
      <p:bldP spid="6156" grpId="0"/>
      <p:bldP spid="6157" grpId="0"/>
      <p:bldP spid="6158" grpId="0"/>
      <p:bldP spid="61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05200" y="347663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055813" y="795338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990000"/>
                </a:solidFill>
                <a:latin typeface="Times New Roman" pitchFamily="18" charset="0"/>
              </a:rPr>
              <a:t>Ôn tập các bảng nhân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0" y="14478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(Xem sách trang 9)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600200" y="2084388"/>
            <a:ext cx="533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Bài sau: </a:t>
            </a:r>
            <a:r>
              <a:rPr lang="en-US" sz="3200" b="1" i="1">
                <a:solidFill>
                  <a:srgbClr val="800000"/>
                </a:solidFill>
                <a:latin typeface="Times New Roman" pitchFamily="18" charset="0"/>
              </a:rPr>
              <a:t>Ôn tập các bảng chia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600200" y="28956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49387012_ex%2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8534400" cy="6858000"/>
          </a:xfrm>
          <a:prstGeom prst="rect">
            <a:avLst/>
          </a:prstGeom>
          <a:noFill/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304800" y="914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72000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XIN CHÂN THÀNH CẢM ƠN QUÝ THẦY CÔ</a:t>
            </a:r>
          </a:p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72000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CÙNG CÁC EM HỌC SINH</a:t>
            </a:r>
            <a:endParaRPr lang="en-US" sz="32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>
                  <a:alpha val="72000"/>
                </a:srgbClr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057400" y="4267200"/>
            <a:ext cx="46005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Harsh3" dir="b"/>
            </a:scene3d>
            <a:sp3d extrusionH="121893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6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>
                        <a:alpha val="57001"/>
                      </a:srgbClr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5" grpId="1" animBg="1"/>
      <p:bldP spid="184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7949"/>
  <p:tag name="VIOLETTITLE" val="ôn tập bảng nhân lop 3"/>
  <p:tag name="VIOLETLESSON" val="5"/>
  <p:tag name="VIOLETCATID" val="8049774"/>
  <p:tag name="VIOLETSUBJECT" val="Toán học 3"/>
  <p:tag name="VIOLETAUTHORID" val="5033614"/>
  <p:tag name="VIOLETAUTHORNAME" val="Lã Thị Nguyên"/>
  <p:tag name="VIOLETAUTHORAVATAR" val="5/33/614/avatar.jpg"/>
  <p:tag name="VIOLETAUTHORADDRESS" val="trường tiểu học thị trấn  - hà nội"/>
  <p:tag name="VIOLETAUTHORHOMEPAGE" val="http://violet.vn/lathinguyen"/>
  <p:tag name="VIOLETDATE" val="2012-09-20 22:11:42"/>
  <p:tag name="VIOLETHIT" val="103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6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59&quot;/&gt;&lt;/object&gt;&lt;object type=&quot;3&quot; unique_id=&quot;10009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273&quot;&gt;&lt;property id=&quot;20148&quot; value=&quot;5&quot;/&gt;&lt;property id=&quot;20300&quot; value=&quot;Slide 1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382</Words>
  <Application>Microsoft Office PowerPoint</Application>
  <PresentationFormat>On-screen Show (4:3)</PresentationFormat>
  <Paragraphs>136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24</cp:revision>
  <dcterms:created xsi:type="dcterms:W3CDTF">2005-12-31T17:18:22Z</dcterms:created>
  <dcterms:modified xsi:type="dcterms:W3CDTF">2018-10-03T10:21:01Z</dcterms:modified>
</cp:coreProperties>
</file>