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68" r:id="rId3"/>
    <p:sldId id="256" r:id="rId4"/>
    <p:sldId id="257" r:id="rId5"/>
    <p:sldId id="258" r:id="rId6"/>
    <p:sldId id="259" r:id="rId7"/>
    <p:sldId id="260" r:id="rId8"/>
    <p:sldId id="261" r:id="rId9"/>
    <p:sldId id="267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F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F4CD15-F31B-45DA-BC5B-6E57E9C7F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784C01-609E-417E-9441-D9187ADF0A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940812-2366-4B7D-8DC0-F25E537E56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8A433-1781-4925-90B1-439DE95FD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1CC8E5E-26F8-4D34-A545-730B58D2E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352887-998D-4FEC-8D3F-A564D8C0D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151511-8F3B-4F7D-A3A7-FCDCE3A14C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5A0DFCD-CAC6-4CE9-AB4A-AC78C10AC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AD51BC-F7C8-45BC-81F6-ED997EB1DD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FBFC6DE-A632-444E-A2C7-A041426C7A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00811D2-A405-4AD4-A469-392288FA1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4B289-7A2B-4751-A796-7CC8EC264D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024B9D-FB29-4BB3-8D67-F27307B457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AE85AE-9E5F-45F2-B69B-B03016587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08B6DFD-20E8-40E3-B798-C0D116FDF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C8194-3CB8-4D26-B9CE-607ABC4B3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95905-73BA-416B-B7C0-45F87295B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B5180-DB59-4374-A56B-87D3DF782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5DBE33-3DF7-4E6F-A998-B0B400D1BD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7F261-DD65-4F40-AC61-4F3B4A542E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6FAD5-9B05-419F-90D0-17629BFEBC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6BB96-EE9B-4D6D-9A24-77A522BF6B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273B5D-1E92-43A0-8BF1-DFC3AD1306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57F9F3-D7C0-405E-9D9A-B2221D8E78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ÔN TẬP PHÉP NHÂN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05200" y="47148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828800" y="919163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990000"/>
                </a:solidFill>
                <a:latin typeface="Times New Roman" pitchFamily="18" charset="0"/>
              </a:rPr>
              <a:t>Ôn tập các bảng nhân</a:t>
            </a:r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304800" y="1649413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990600" y="16764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a) Tính nhẩm:</a:t>
            </a:r>
          </a:p>
        </p:txBody>
      </p:sp>
      <p:grpSp>
        <p:nvGrpSpPr>
          <p:cNvPr id="2072" name="Group 24"/>
          <p:cNvGrpSpPr>
            <a:grpSpLocks/>
          </p:cNvGrpSpPr>
          <p:nvPr/>
        </p:nvGrpSpPr>
        <p:grpSpPr bwMode="auto">
          <a:xfrm>
            <a:off x="228600" y="2493963"/>
            <a:ext cx="1676400" cy="609600"/>
            <a:chOff x="144" y="1571"/>
            <a:chExt cx="1056" cy="384"/>
          </a:xfrm>
        </p:grpSpPr>
        <p:sp>
          <p:nvSpPr>
            <p:cNvPr id="2060" name="Text Box 12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3     4  =</a:t>
              </a:r>
            </a:p>
          </p:txBody>
        </p:sp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228600" y="3429000"/>
            <a:ext cx="1676400" cy="609600"/>
            <a:chOff x="144" y="1571"/>
            <a:chExt cx="1056" cy="384"/>
          </a:xfrm>
        </p:grpSpPr>
        <p:sp>
          <p:nvSpPr>
            <p:cNvPr id="2074" name="Text Box 26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3     7  =</a:t>
              </a:r>
            </a:p>
          </p:txBody>
        </p:sp>
        <p:sp>
          <p:nvSpPr>
            <p:cNvPr id="2075" name="Text Box 27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76" name="Group 28"/>
          <p:cNvGrpSpPr>
            <a:grpSpLocks/>
          </p:cNvGrpSpPr>
          <p:nvPr/>
        </p:nvGrpSpPr>
        <p:grpSpPr bwMode="auto">
          <a:xfrm>
            <a:off x="185738" y="4275138"/>
            <a:ext cx="1676400" cy="609600"/>
            <a:chOff x="144" y="1571"/>
            <a:chExt cx="1056" cy="384"/>
          </a:xfrm>
        </p:grpSpPr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3     5  =</a:t>
              </a:r>
            </a:p>
          </p:txBody>
        </p:sp>
        <p:sp>
          <p:nvSpPr>
            <p:cNvPr id="2078" name="Text Box 30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79" name="Group 31"/>
          <p:cNvGrpSpPr>
            <a:grpSpLocks/>
          </p:cNvGrpSpPr>
          <p:nvPr/>
        </p:nvGrpSpPr>
        <p:grpSpPr bwMode="auto">
          <a:xfrm>
            <a:off x="165100" y="5257800"/>
            <a:ext cx="1676400" cy="609600"/>
            <a:chOff x="144" y="1571"/>
            <a:chExt cx="1056" cy="384"/>
          </a:xfrm>
        </p:grpSpPr>
        <p:sp>
          <p:nvSpPr>
            <p:cNvPr id="2080" name="Text Box 32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3     8  =</a:t>
              </a:r>
            </a:p>
          </p:txBody>
        </p:sp>
        <p:sp>
          <p:nvSpPr>
            <p:cNvPr id="2081" name="Text Box 33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82" name="Group 34"/>
          <p:cNvGrpSpPr>
            <a:grpSpLocks/>
          </p:cNvGrpSpPr>
          <p:nvPr/>
        </p:nvGrpSpPr>
        <p:grpSpPr bwMode="auto">
          <a:xfrm>
            <a:off x="2522538" y="2438400"/>
            <a:ext cx="1676400" cy="609600"/>
            <a:chOff x="144" y="1571"/>
            <a:chExt cx="1056" cy="384"/>
          </a:xfrm>
        </p:grpSpPr>
        <p:sp>
          <p:nvSpPr>
            <p:cNvPr id="2083" name="Text Box 35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2     6  =</a:t>
              </a:r>
            </a:p>
          </p:txBody>
        </p:sp>
        <p:sp>
          <p:nvSpPr>
            <p:cNvPr id="2084" name="Text Box 36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85" name="Group 37"/>
          <p:cNvGrpSpPr>
            <a:grpSpLocks/>
          </p:cNvGrpSpPr>
          <p:nvPr/>
        </p:nvGrpSpPr>
        <p:grpSpPr bwMode="auto">
          <a:xfrm>
            <a:off x="2446338" y="3352800"/>
            <a:ext cx="1676400" cy="609600"/>
            <a:chOff x="144" y="1571"/>
            <a:chExt cx="1056" cy="384"/>
          </a:xfrm>
        </p:grpSpPr>
        <p:sp>
          <p:nvSpPr>
            <p:cNvPr id="2086" name="Text Box 38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2     8  =</a:t>
              </a:r>
            </a:p>
          </p:txBody>
        </p:sp>
        <p:sp>
          <p:nvSpPr>
            <p:cNvPr id="2087" name="Text Box 39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88" name="Group 40"/>
          <p:cNvGrpSpPr>
            <a:grpSpLocks/>
          </p:cNvGrpSpPr>
          <p:nvPr/>
        </p:nvGrpSpPr>
        <p:grpSpPr bwMode="auto">
          <a:xfrm>
            <a:off x="2473325" y="4267200"/>
            <a:ext cx="1676400" cy="609600"/>
            <a:chOff x="144" y="1571"/>
            <a:chExt cx="1056" cy="384"/>
          </a:xfrm>
        </p:grpSpPr>
        <p:sp>
          <p:nvSpPr>
            <p:cNvPr id="2089" name="Text Box 41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2     4  =</a:t>
              </a:r>
            </a:p>
          </p:txBody>
        </p:sp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91" name="Group 43"/>
          <p:cNvGrpSpPr>
            <a:grpSpLocks/>
          </p:cNvGrpSpPr>
          <p:nvPr/>
        </p:nvGrpSpPr>
        <p:grpSpPr bwMode="auto">
          <a:xfrm>
            <a:off x="2438400" y="5105400"/>
            <a:ext cx="1676400" cy="609600"/>
            <a:chOff x="144" y="1571"/>
            <a:chExt cx="1056" cy="384"/>
          </a:xfrm>
        </p:grpSpPr>
        <p:sp>
          <p:nvSpPr>
            <p:cNvPr id="2092" name="Text Box 44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2     9  =</a:t>
              </a:r>
            </a:p>
          </p:txBody>
        </p:sp>
        <p:sp>
          <p:nvSpPr>
            <p:cNvPr id="2093" name="Text Box 45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94" name="Group 46"/>
          <p:cNvGrpSpPr>
            <a:grpSpLocks/>
          </p:cNvGrpSpPr>
          <p:nvPr/>
        </p:nvGrpSpPr>
        <p:grpSpPr bwMode="auto">
          <a:xfrm>
            <a:off x="4633913" y="2438400"/>
            <a:ext cx="1676400" cy="609600"/>
            <a:chOff x="144" y="1571"/>
            <a:chExt cx="1056" cy="384"/>
          </a:xfrm>
        </p:grpSpPr>
        <p:sp>
          <p:nvSpPr>
            <p:cNvPr id="2095" name="Text Box 47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4     3  =</a:t>
              </a:r>
            </a:p>
          </p:txBody>
        </p:sp>
        <p:sp>
          <p:nvSpPr>
            <p:cNvPr id="2096" name="Text Box 48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097" name="Group 49"/>
          <p:cNvGrpSpPr>
            <a:grpSpLocks/>
          </p:cNvGrpSpPr>
          <p:nvPr/>
        </p:nvGrpSpPr>
        <p:grpSpPr bwMode="auto">
          <a:xfrm>
            <a:off x="4633913" y="3324225"/>
            <a:ext cx="1676400" cy="609600"/>
            <a:chOff x="144" y="1571"/>
            <a:chExt cx="1056" cy="384"/>
          </a:xfrm>
        </p:grpSpPr>
        <p:sp>
          <p:nvSpPr>
            <p:cNvPr id="2098" name="Text Box 50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4     7  =</a:t>
              </a:r>
            </a:p>
          </p:txBody>
        </p:sp>
        <p:sp>
          <p:nvSpPr>
            <p:cNvPr id="2099" name="Text Box 51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100" name="Group 52"/>
          <p:cNvGrpSpPr>
            <a:grpSpLocks/>
          </p:cNvGrpSpPr>
          <p:nvPr/>
        </p:nvGrpSpPr>
        <p:grpSpPr bwMode="auto">
          <a:xfrm>
            <a:off x="4633913" y="4252913"/>
            <a:ext cx="1676400" cy="609600"/>
            <a:chOff x="144" y="1571"/>
            <a:chExt cx="1056" cy="384"/>
          </a:xfrm>
        </p:grpSpPr>
        <p:sp>
          <p:nvSpPr>
            <p:cNvPr id="2101" name="Text Box 53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4     9  =</a:t>
              </a:r>
            </a:p>
          </p:txBody>
        </p:sp>
        <p:sp>
          <p:nvSpPr>
            <p:cNvPr id="2102" name="Text Box 54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4633913" y="5076825"/>
            <a:ext cx="1676400" cy="609600"/>
            <a:chOff x="144" y="1571"/>
            <a:chExt cx="1056" cy="384"/>
          </a:xfrm>
        </p:grpSpPr>
        <p:sp>
          <p:nvSpPr>
            <p:cNvPr id="2104" name="Text Box 56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4     4  =</a:t>
              </a:r>
            </a:p>
          </p:txBody>
        </p:sp>
        <p:sp>
          <p:nvSpPr>
            <p:cNvPr id="2105" name="Text Box 57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106" name="Group 58"/>
          <p:cNvGrpSpPr>
            <a:grpSpLocks/>
          </p:cNvGrpSpPr>
          <p:nvPr/>
        </p:nvGrpSpPr>
        <p:grpSpPr bwMode="auto">
          <a:xfrm>
            <a:off x="6788150" y="2438400"/>
            <a:ext cx="1676400" cy="609600"/>
            <a:chOff x="144" y="1571"/>
            <a:chExt cx="1056" cy="384"/>
          </a:xfrm>
        </p:grpSpPr>
        <p:sp>
          <p:nvSpPr>
            <p:cNvPr id="2107" name="Text Box 59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5     6  =</a:t>
              </a:r>
            </a:p>
          </p:txBody>
        </p:sp>
        <p:sp>
          <p:nvSpPr>
            <p:cNvPr id="2108" name="Text Box 60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109" name="Group 61"/>
          <p:cNvGrpSpPr>
            <a:grpSpLocks/>
          </p:cNvGrpSpPr>
          <p:nvPr/>
        </p:nvGrpSpPr>
        <p:grpSpPr bwMode="auto">
          <a:xfrm>
            <a:off x="6781800" y="3276600"/>
            <a:ext cx="1676400" cy="609600"/>
            <a:chOff x="144" y="1571"/>
            <a:chExt cx="1056" cy="384"/>
          </a:xfrm>
        </p:grpSpPr>
        <p:sp>
          <p:nvSpPr>
            <p:cNvPr id="2110" name="Text Box 62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5     4  =</a:t>
              </a:r>
            </a:p>
          </p:txBody>
        </p:sp>
        <p:sp>
          <p:nvSpPr>
            <p:cNvPr id="2111" name="Text Box 63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112" name="Group 64"/>
          <p:cNvGrpSpPr>
            <a:grpSpLocks/>
          </p:cNvGrpSpPr>
          <p:nvPr/>
        </p:nvGrpSpPr>
        <p:grpSpPr bwMode="auto">
          <a:xfrm>
            <a:off x="6870700" y="4176713"/>
            <a:ext cx="1676400" cy="609600"/>
            <a:chOff x="144" y="1571"/>
            <a:chExt cx="1056" cy="384"/>
          </a:xfrm>
        </p:grpSpPr>
        <p:sp>
          <p:nvSpPr>
            <p:cNvPr id="2113" name="Text Box 65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5     7  =</a:t>
              </a:r>
            </a:p>
          </p:txBody>
        </p:sp>
        <p:sp>
          <p:nvSpPr>
            <p:cNvPr id="2114" name="Text Box 66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2115" name="Group 67"/>
          <p:cNvGrpSpPr>
            <a:grpSpLocks/>
          </p:cNvGrpSpPr>
          <p:nvPr/>
        </p:nvGrpSpPr>
        <p:grpSpPr bwMode="auto">
          <a:xfrm>
            <a:off x="6926263" y="5014913"/>
            <a:ext cx="1676400" cy="609600"/>
            <a:chOff x="144" y="1571"/>
            <a:chExt cx="1056" cy="384"/>
          </a:xfrm>
        </p:grpSpPr>
        <p:sp>
          <p:nvSpPr>
            <p:cNvPr id="2116" name="Text Box 68"/>
            <p:cNvSpPr txBox="1">
              <a:spLocks noChangeArrowheads="1"/>
            </p:cNvSpPr>
            <p:nvPr/>
          </p:nvSpPr>
          <p:spPr bwMode="auto">
            <a:xfrm>
              <a:off x="144" y="1584"/>
              <a:ext cx="105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5     9  =</a:t>
              </a:r>
            </a:p>
          </p:txBody>
        </p:sp>
        <p:sp>
          <p:nvSpPr>
            <p:cNvPr id="2117" name="Text Box 69"/>
            <p:cNvSpPr txBox="1">
              <a:spLocks noChangeArrowheads="1"/>
            </p:cNvSpPr>
            <p:nvPr/>
          </p:nvSpPr>
          <p:spPr bwMode="auto">
            <a:xfrm>
              <a:off x="362" y="1571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2119" name="Text Box 71"/>
          <p:cNvSpPr txBox="1">
            <a:spLocks noChangeArrowheads="1"/>
          </p:cNvSpPr>
          <p:nvPr/>
        </p:nvSpPr>
        <p:spPr bwMode="auto">
          <a:xfrm>
            <a:off x="1608138" y="2473325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2120" name="Text Box 72"/>
          <p:cNvSpPr txBox="1">
            <a:spLocks noChangeArrowheads="1"/>
          </p:cNvSpPr>
          <p:nvPr/>
        </p:nvSpPr>
        <p:spPr bwMode="auto">
          <a:xfrm>
            <a:off x="1676400" y="3429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21</a:t>
            </a:r>
          </a:p>
        </p:txBody>
      </p:sp>
      <p:sp>
        <p:nvSpPr>
          <p:cNvPr id="2121" name="Text Box 73"/>
          <p:cNvSpPr txBox="1">
            <a:spLocks noChangeArrowheads="1"/>
          </p:cNvSpPr>
          <p:nvPr/>
        </p:nvSpPr>
        <p:spPr bwMode="auto">
          <a:xfrm>
            <a:off x="1676400" y="4267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15</a:t>
            </a:r>
          </a:p>
        </p:txBody>
      </p:sp>
      <p:sp>
        <p:nvSpPr>
          <p:cNvPr id="2122" name="Text Box 74"/>
          <p:cNvSpPr txBox="1">
            <a:spLocks noChangeArrowheads="1"/>
          </p:cNvSpPr>
          <p:nvPr/>
        </p:nvSpPr>
        <p:spPr bwMode="auto">
          <a:xfrm>
            <a:off x="1676400" y="5257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24</a:t>
            </a:r>
          </a:p>
        </p:txBody>
      </p:sp>
      <p:sp>
        <p:nvSpPr>
          <p:cNvPr id="2123" name="Text Box 75"/>
          <p:cNvSpPr txBox="1">
            <a:spLocks noChangeArrowheads="1"/>
          </p:cNvSpPr>
          <p:nvPr/>
        </p:nvSpPr>
        <p:spPr bwMode="auto">
          <a:xfrm>
            <a:off x="3948113" y="24177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2124" name="Text Box 76"/>
          <p:cNvSpPr txBox="1">
            <a:spLocks noChangeArrowheads="1"/>
          </p:cNvSpPr>
          <p:nvPr/>
        </p:nvSpPr>
        <p:spPr bwMode="auto">
          <a:xfrm>
            <a:off x="3962400" y="3352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125" name="Text Box 77"/>
          <p:cNvSpPr txBox="1">
            <a:spLocks noChangeArrowheads="1"/>
          </p:cNvSpPr>
          <p:nvPr/>
        </p:nvSpPr>
        <p:spPr bwMode="auto">
          <a:xfrm>
            <a:off x="3962400" y="4191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2126" name="Text Box 78"/>
          <p:cNvSpPr txBox="1">
            <a:spLocks noChangeArrowheads="1"/>
          </p:cNvSpPr>
          <p:nvPr/>
        </p:nvSpPr>
        <p:spPr bwMode="auto">
          <a:xfrm>
            <a:off x="3962400" y="51816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18</a:t>
            </a:r>
          </a:p>
        </p:txBody>
      </p:sp>
      <p:sp>
        <p:nvSpPr>
          <p:cNvPr id="2127" name="Text Box 79"/>
          <p:cNvSpPr txBox="1">
            <a:spLocks noChangeArrowheads="1"/>
          </p:cNvSpPr>
          <p:nvPr/>
        </p:nvSpPr>
        <p:spPr bwMode="auto">
          <a:xfrm>
            <a:off x="6061075" y="24241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12</a:t>
            </a:r>
          </a:p>
        </p:txBody>
      </p:sp>
      <p:sp>
        <p:nvSpPr>
          <p:cNvPr id="2128" name="Text Box 80"/>
          <p:cNvSpPr txBox="1">
            <a:spLocks noChangeArrowheads="1"/>
          </p:cNvSpPr>
          <p:nvPr/>
        </p:nvSpPr>
        <p:spPr bwMode="auto">
          <a:xfrm>
            <a:off x="6096000" y="3352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28</a:t>
            </a:r>
          </a:p>
        </p:txBody>
      </p:sp>
      <p:sp>
        <p:nvSpPr>
          <p:cNvPr id="2129" name="Text Box 81"/>
          <p:cNvSpPr txBox="1">
            <a:spLocks noChangeArrowheads="1"/>
          </p:cNvSpPr>
          <p:nvPr/>
        </p:nvSpPr>
        <p:spPr bwMode="auto">
          <a:xfrm>
            <a:off x="6172200" y="425291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36</a:t>
            </a:r>
          </a:p>
        </p:txBody>
      </p:sp>
      <p:sp>
        <p:nvSpPr>
          <p:cNvPr id="2130" name="Text Box 82"/>
          <p:cNvSpPr txBox="1">
            <a:spLocks noChangeArrowheads="1"/>
          </p:cNvSpPr>
          <p:nvPr/>
        </p:nvSpPr>
        <p:spPr bwMode="auto">
          <a:xfrm>
            <a:off x="6165850" y="50292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16</a:t>
            </a:r>
          </a:p>
        </p:txBody>
      </p:sp>
      <p:sp>
        <p:nvSpPr>
          <p:cNvPr id="2131" name="Text Box 83"/>
          <p:cNvSpPr txBox="1">
            <a:spLocks noChangeArrowheads="1"/>
          </p:cNvSpPr>
          <p:nvPr/>
        </p:nvSpPr>
        <p:spPr bwMode="auto">
          <a:xfrm>
            <a:off x="8235950" y="2438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30</a:t>
            </a:r>
          </a:p>
        </p:txBody>
      </p:sp>
      <p:sp>
        <p:nvSpPr>
          <p:cNvPr id="2132" name="Text Box 84"/>
          <p:cNvSpPr txBox="1">
            <a:spLocks noChangeArrowheads="1"/>
          </p:cNvSpPr>
          <p:nvPr/>
        </p:nvSpPr>
        <p:spPr bwMode="auto">
          <a:xfrm>
            <a:off x="8293100" y="3241675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20</a:t>
            </a:r>
          </a:p>
        </p:txBody>
      </p:sp>
      <p:sp>
        <p:nvSpPr>
          <p:cNvPr id="2133" name="Text Box 85"/>
          <p:cNvSpPr txBox="1">
            <a:spLocks noChangeArrowheads="1"/>
          </p:cNvSpPr>
          <p:nvPr/>
        </p:nvSpPr>
        <p:spPr bwMode="auto">
          <a:xfrm>
            <a:off x="8332788" y="4183063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2134" name="Text Box 86"/>
          <p:cNvSpPr txBox="1">
            <a:spLocks noChangeArrowheads="1"/>
          </p:cNvSpPr>
          <p:nvPr/>
        </p:nvSpPr>
        <p:spPr bwMode="auto">
          <a:xfrm>
            <a:off x="8355013" y="4973638"/>
            <a:ext cx="68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45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500"/>
                            </p:stCondLst>
                            <p:childTnLst>
                              <p:par>
                                <p:cTn id="7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500"/>
                            </p:stCondLst>
                            <p:childTnLst>
                              <p:par>
                                <p:cTn id="7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5" dur="500"/>
                                        <p:tgtEl>
                                          <p:spTgt spid="2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5" dur="500"/>
                                        <p:tgtEl>
                                          <p:spTgt spid="2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0" dur="500"/>
                                        <p:tgtEl>
                                          <p:spTgt spid="2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5" dur="500"/>
                                        <p:tgtEl>
                                          <p:spTgt spid="2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0" dur="500"/>
                                        <p:tgtEl>
                                          <p:spTgt spid="2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5" dur="500"/>
                                        <p:tgtEl>
                                          <p:spTgt spid="2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0" dur="500"/>
                                        <p:tgtEl>
                                          <p:spTgt spid="2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5" dur="500"/>
                                        <p:tgtEl>
                                          <p:spTgt spid="2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0" dur="500"/>
                                        <p:tgtEl>
                                          <p:spTgt spid="2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5" dur="500"/>
                                        <p:tgtEl>
                                          <p:spTgt spid="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0" dur="500"/>
                                        <p:tgtEl>
                                          <p:spTgt spid="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5" dur="500"/>
                                        <p:tgtEl>
                                          <p:spTgt spid="2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0" dur="500"/>
                                        <p:tgtEl>
                                          <p:spTgt spid="2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5" dur="500"/>
                                        <p:tgtEl>
                                          <p:spTgt spid="2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0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7" grpId="0" animBg="1"/>
      <p:bldP spid="2058" grpId="0"/>
      <p:bldP spid="2119" grpId="0"/>
      <p:bldP spid="2120" grpId="0"/>
      <p:bldP spid="2121" grpId="0"/>
      <p:bldP spid="2122" grpId="0"/>
      <p:bldP spid="2123" grpId="0"/>
      <p:bldP spid="2124" grpId="0"/>
      <p:bldP spid="2125" grpId="0"/>
      <p:bldP spid="2126" grpId="0"/>
      <p:bldP spid="2127" grpId="0"/>
      <p:bldP spid="2128" grpId="0"/>
      <p:bldP spid="2129" grpId="0"/>
      <p:bldP spid="2130" grpId="0"/>
      <p:bldP spid="2131" grpId="0"/>
      <p:bldP spid="2132" grpId="0"/>
      <p:bldP spid="2133" grpId="0"/>
      <p:bldP spid="21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505200" y="47148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828800" y="919163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990000"/>
                </a:solidFill>
                <a:latin typeface="Times New Roman" pitchFamily="18" charset="0"/>
              </a:rPr>
              <a:t>Ôn tập các bảng nhân</a:t>
            </a:r>
          </a:p>
        </p:txBody>
      </p:sp>
      <p:sp>
        <p:nvSpPr>
          <p:cNvPr id="3079" name="Oval 7"/>
          <p:cNvSpPr>
            <a:spLocks noChangeArrowheads="1"/>
          </p:cNvSpPr>
          <p:nvPr/>
        </p:nvSpPr>
        <p:spPr bwMode="auto">
          <a:xfrm>
            <a:off x="304800" y="1566863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90600" y="159385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a) Tính nhẩm:</a:t>
            </a:r>
          </a:p>
        </p:txBody>
      </p: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295400" y="2211388"/>
            <a:ext cx="5410200" cy="1585912"/>
            <a:chOff x="816" y="1523"/>
            <a:chExt cx="3408" cy="999"/>
          </a:xfrm>
        </p:grpSpPr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816" y="1536"/>
              <a:ext cx="3408" cy="960"/>
            </a:xfrm>
            <a:prstGeom prst="rect">
              <a:avLst/>
            </a:prstGeom>
            <a:solidFill>
              <a:srgbClr val="00CCFF">
                <a:alpha val="49001"/>
              </a:srgbClr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algn="ctr"/>
              <a:r>
                <a:rPr lang="en-US" sz="3200" b="1">
                  <a:latin typeface="Times New Roman" pitchFamily="18" charset="0"/>
                </a:rPr>
                <a:t>200     3</a:t>
              </a:r>
            </a:p>
            <a:p>
              <a:pPr marL="342900" indent="-342900" algn="ctr"/>
              <a:r>
                <a:rPr lang="en-US" sz="3200" b="1">
                  <a:latin typeface="Times New Roman" pitchFamily="18" charset="0"/>
                </a:rPr>
                <a:t>Nhẩm : 2 trăm    3 = 6 trăm</a:t>
              </a:r>
            </a:p>
            <a:p>
              <a:pPr marL="342900" indent="-342900" algn="ctr"/>
              <a:r>
                <a:rPr lang="en-US" sz="3200" b="1">
                  <a:latin typeface="Times New Roman" pitchFamily="18" charset="0"/>
                </a:rPr>
                <a:t>Vậy :     200    3 = 600</a:t>
              </a:r>
            </a:p>
          </p:txBody>
        </p:sp>
        <p:sp>
          <p:nvSpPr>
            <p:cNvPr id="3083" name="Text Box 11"/>
            <p:cNvSpPr txBox="1">
              <a:spLocks noChangeArrowheads="1"/>
            </p:cNvSpPr>
            <p:nvPr/>
          </p:nvSpPr>
          <p:spPr bwMode="auto">
            <a:xfrm>
              <a:off x="2510" y="1523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  <p:sp>
          <p:nvSpPr>
            <p:cNvPr id="3084" name="Text Box 12"/>
            <p:cNvSpPr txBox="1">
              <a:spLocks noChangeArrowheads="1"/>
            </p:cNvSpPr>
            <p:nvPr/>
          </p:nvSpPr>
          <p:spPr bwMode="auto">
            <a:xfrm>
              <a:off x="2645" y="2138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3090" name="Group 18"/>
          <p:cNvGrpSpPr>
            <a:grpSpLocks/>
          </p:cNvGrpSpPr>
          <p:nvPr/>
        </p:nvGrpSpPr>
        <p:grpSpPr bwMode="auto">
          <a:xfrm>
            <a:off x="719138" y="4294188"/>
            <a:ext cx="2057400" cy="609600"/>
            <a:chOff x="336" y="2640"/>
            <a:chExt cx="1296" cy="384"/>
          </a:xfrm>
        </p:grpSpPr>
        <p:sp>
          <p:nvSpPr>
            <p:cNvPr id="3087" name="Text Box 15"/>
            <p:cNvSpPr txBox="1">
              <a:spLocks noChangeArrowheads="1"/>
            </p:cNvSpPr>
            <p:nvPr/>
          </p:nvSpPr>
          <p:spPr bwMode="auto">
            <a:xfrm>
              <a:off x="336" y="2653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200     2  =</a:t>
              </a:r>
            </a:p>
          </p:txBody>
        </p:sp>
        <p:sp>
          <p:nvSpPr>
            <p:cNvPr id="3089" name="Text Box 17"/>
            <p:cNvSpPr txBox="1">
              <a:spLocks noChangeArrowheads="1"/>
            </p:cNvSpPr>
            <p:nvPr/>
          </p:nvSpPr>
          <p:spPr bwMode="auto">
            <a:xfrm>
              <a:off x="794" y="2640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719138" y="5027613"/>
            <a:ext cx="2057400" cy="609600"/>
            <a:chOff x="336" y="2640"/>
            <a:chExt cx="1296" cy="384"/>
          </a:xfrm>
        </p:grpSpPr>
        <p:sp>
          <p:nvSpPr>
            <p:cNvPr id="3092" name="Text Box 20"/>
            <p:cNvSpPr txBox="1">
              <a:spLocks noChangeArrowheads="1"/>
            </p:cNvSpPr>
            <p:nvPr/>
          </p:nvSpPr>
          <p:spPr bwMode="auto">
            <a:xfrm>
              <a:off x="336" y="2653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200     4  =</a:t>
              </a:r>
            </a:p>
          </p:txBody>
        </p:sp>
        <p:sp>
          <p:nvSpPr>
            <p:cNvPr id="3093" name="Text Box 21"/>
            <p:cNvSpPr txBox="1">
              <a:spLocks noChangeArrowheads="1"/>
            </p:cNvSpPr>
            <p:nvPr/>
          </p:nvSpPr>
          <p:spPr bwMode="auto">
            <a:xfrm>
              <a:off x="794" y="2640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3094" name="Group 22"/>
          <p:cNvGrpSpPr>
            <a:grpSpLocks/>
          </p:cNvGrpSpPr>
          <p:nvPr/>
        </p:nvGrpSpPr>
        <p:grpSpPr bwMode="auto">
          <a:xfrm>
            <a:off x="719138" y="5865813"/>
            <a:ext cx="2057400" cy="609600"/>
            <a:chOff x="336" y="2640"/>
            <a:chExt cx="1296" cy="384"/>
          </a:xfrm>
        </p:grpSpPr>
        <p:sp>
          <p:nvSpPr>
            <p:cNvPr id="3095" name="Text Box 23"/>
            <p:cNvSpPr txBox="1">
              <a:spLocks noChangeArrowheads="1"/>
            </p:cNvSpPr>
            <p:nvPr/>
          </p:nvSpPr>
          <p:spPr bwMode="auto">
            <a:xfrm>
              <a:off x="336" y="2653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100     5  =</a:t>
              </a:r>
            </a:p>
          </p:txBody>
        </p:sp>
        <p:sp>
          <p:nvSpPr>
            <p:cNvPr id="3096" name="Text Box 24"/>
            <p:cNvSpPr txBox="1">
              <a:spLocks noChangeArrowheads="1"/>
            </p:cNvSpPr>
            <p:nvPr/>
          </p:nvSpPr>
          <p:spPr bwMode="auto">
            <a:xfrm>
              <a:off x="794" y="2640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4986338" y="4251325"/>
            <a:ext cx="2057400" cy="609600"/>
            <a:chOff x="336" y="2640"/>
            <a:chExt cx="1296" cy="384"/>
          </a:xfrm>
        </p:grpSpPr>
        <p:sp>
          <p:nvSpPr>
            <p:cNvPr id="3098" name="Text Box 26"/>
            <p:cNvSpPr txBox="1">
              <a:spLocks noChangeArrowheads="1"/>
            </p:cNvSpPr>
            <p:nvPr/>
          </p:nvSpPr>
          <p:spPr bwMode="auto">
            <a:xfrm>
              <a:off x="336" y="2653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300     2  =</a:t>
              </a:r>
            </a:p>
          </p:txBody>
        </p:sp>
        <p:sp>
          <p:nvSpPr>
            <p:cNvPr id="3099" name="Text Box 27"/>
            <p:cNvSpPr txBox="1">
              <a:spLocks noChangeArrowheads="1"/>
            </p:cNvSpPr>
            <p:nvPr/>
          </p:nvSpPr>
          <p:spPr bwMode="auto">
            <a:xfrm>
              <a:off x="794" y="2640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3100" name="Group 28"/>
          <p:cNvGrpSpPr>
            <a:grpSpLocks/>
          </p:cNvGrpSpPr>
          <p:nvPr/>
        </p:nvGrpSpPr>
        <p:grpSpPr bwMode="auto">
          <a:xfrm>
            <a:off x="5046663" y="5027613"/>
            <a:ext cx="2057400" cy="609600"/>
            <a:chOff x="336" y="2640"/>
            <a:chExt cx="1296" cy="384"/>
          </a:xfrm>
        </p:grpSpPr>
        <p:sp>
          <p:nvSpPr>
            <p:cNvPr id="3101" name="Text Box 29"/>
            <p:cNvSpPr txBox="1">
              <a:spLocks noChangeArrowheads="1"/>
            </p:cNvSpPr>
            <p:nvPr/>
          </p:nvSpPr>
          <p:spPr bwMode="auto">
            <a:xfrm>
              <a:off x="336" y="2653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400     2  =</a:t>
              </a:r>
            </a:p>
          </p:txBody>
        </p:sp>
        <p:sp>
          <p:nvSpPr>
            <p:cNvPr id="3102" name="Text Box 30"/>
            <p:cNvSpPr txBox="1">
              <a:spLocks noChangeArrowheads="1"/>
            </p:cNvSpPr>
            <p:nvPr/>
          </p:nvSpPr>
          <p:spPr bwMode="auto">
            <a:xfrm>
              <a:off x="794" y="2640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3103" name="Group 31"/>
          <p:cNvGrpSpPr>
            <a:grpSpLocks/>
          </p:cNvGrpSpPr>
          <p:nvPr/>
        </p:nvGrpSpPr>
        <p:grpSpPr bwMode="auto">
          <a:xfrm>
            <a:off x="5033963" y="5818188"/>
            <a:ext cx="2057400" cy="609600"/>
            <a:chOff x="336" y="2640"/>
            <a:chExt cx="1296" cy="384"/>
          </a:xfrm>
        </p:grpSpPr>
        <p:sp>
          <p:nvSpPr>
            <p:cNvPr id="3104" name="Text Box 32"/>
            <p:cNvSpPr txBox="1">
              <a:spLocks noChangeArrowheads="1"/>
            </p:cNvSpPr>
            <p:nvPr/>
          </p:nvSpPr>
          <p:spPr bwMode="auto">
            <a:xfrm>
              <a:off x="336" y="2653"/>
              <a:ext cx="129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500     1  =</a:t>
              </a:r>
            </a:p>
          </p:txBody>
        </p:sp>
        <p:sp>
          <p:nvSpPr>
            <p:cNvPr id="3105" name="Text Box 33"/>
            <p:cNvSpPr txBox="1">
              <a:spLocks noChangeArrowheads="1"/>
            </p:cNvSpPr>
            <p:nvPr/>
          </p:nvSpPr>
          <p:spPr bwMode="auto">
            <a:xfrm>
              <a:off x="794" y="2640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3106" name="Text Box 34"/>
          <p:cNvSpPr txBox="1">
            <a:spLocks noChangeArrowheads="1"/>
          </p:cNvSpPr>
          <p:nvPr/>
        </p:nvSpPr>
        <p:spPr bwMode="auto">
          <a:xfrm>
            <a:off x="2693988" y="4322763"/>
            <a:ext cx="873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400</a:t>
            </a:r>
          </a:p>
        </p:txBody>
      </p:sp>
      <p:sp>
        <p:nvSpPr>
          <p:cNvPr id="3107" name="Text Box 35"/>
          <p:cNvSpPr txBox="1">
            <a:spLocks noChangeArrowheads="1"/>
          </p:cNvSpPr>
          <p:nvPr/>
        </p:nvSpPr>
        <p:spPr bwMode="auto">
          <a:xfrm>
            <a:off x="2681288" y="5029200"/>
            <a:ext cx="87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2667000" y="5867400"/>
            <a:ext cx="87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500</a:t>
            </a:r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6934200" y="4267200"/>
            <a:ext cx="87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600</a:t>
            </a:r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7010400" y="5029200"/>
            <a:ext cx="87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800</a:t>
            </a:r>
          </a:p>
        </p:txBody>
      </p:sp>
      <p:sp>
        <p:nvSpPr>
          <p:cNvPr id="3111" name="Text Box 39"/>
          <p:cNvSpPr txBox="1">
            <a:spLocks noChangeArrowheads="1"/>
          </p:cNvSpPr>
          <p:nvPr/>
        </p:nvSpPr>
        <p:spPr bwMode="auto">
          <a:xfrm>
            <a:off x="7010400" y="5832475"/>
            <a:ext cx="87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990000"/>
                </a:solidFill>
                <a:latin typeface="Times New Roman" pitchFamily="18" charset="0"/>
              </a:rPr>
              <a:t>500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9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4" dur="500"/>
                                        <p:tgtEl>
                                          <p:spTgt spid="3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/>
      <p:bldP spid="3106" grpId="0"/>
      <p:bldP spid="3107" grpId="0"/>
      <p:bldP spid="3108" grpId="0"/>
      <p:bldP spid="3109" grpId="0"/>
      <p:bldP spid="3110" grpId="0"/>
      <p:bldP spid="31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505200" y="471488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828800" y="919163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990000"/>
                </a:solidFill>
                <a:latin typeface="Times New Roman" pitchFamily="18" charset="0"/>
              </a:rPr>
              <a:t>Ôn tập các bảng nhân</a:t>
            </a:r>
          </a:p>
        </p:txBody>
      </p:sp>
      <p:sp>
        <p:nvSpPr>
          <p:cNvPr id="4103" name="Oval 7"/>
          <p:cNvSpPr>
            <a:spLocks noChangeArrowheads="1"/>
          </p:cNvSpPr>
          <p:nvPr/>
        </p:nvSpPr>
        <p:spPr bwMode="auto">
          <a:xfrm>
            <a:off x="304800" y="1566863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990600" y="1593850"/>
            <a:ext cx="510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Tính nhẩm (theo mẫu):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492125" y="24257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Mẫu: </a:t>
            </a:r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1752600" y="2209800"/>
            <a:ext cx="4114800" cy="1295400"/>
            <a:chOff x="1104" y="1392"/>
            <a:chExt cx="2592" cy="816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104" y="1392"/>
              <a:ext cx="2592" cy="816"/>
            </a:xfrm>
            <a:prstGeom prst="rect">
              <a:avLst/>
            </a:prstGeom>
            <a:solidFill>
              <a:srgbClr val="00CCFF">
                <a:alpha val="49001"/>
              </a:srgbClr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 algn="ctr"/>
              <a:r>
                <a:rPr lang="en-US" sz="3200" b="1">
                  <a:latin typeface="Times New Roman" pitchFamily="18" charset="0"/>
                </a:rPr>
                <a:t>4     3 + 10  =  12 + 10</a:t>
              </a:r>
            </a:p>
            <a:p>
              <a:pPr marL="342900" indent="-342900" algn="ctr"/>
              <a:r>
                <a:rPr lang="en-US" sz="3200" b="1">
                  <a:latin typeface="Times New Roman" pitchFamily="18" charset="0"/>
                </a:rPr>
                <a:t>            =   22</a:t>
              </a:r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1405" y="1462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4114" name="Group 18"/>
          <p:cNvGrpSpPr>
            <a:grpSpLocks/>
          </p:cNvGrpSpPr>
          <p:nvPr/>
        </p:nvGrpSpPr>
        <p:grpSpPr bwMode="auto">
          <a:xfrm>
            <a:off x="152400" y="3733800"/>
            <a:ext cx="2819400" cy="609600"/>
            <a:chOff x="0" y="3312"/>
            <a:chExt cx="1776" cy="384"/>
          </a:xfrm>
        </p:grpSpPr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0" y="3312"/>
              <a:ext cx="17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a) 5     5 + 18</a:t>
              </a:r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493" y="3312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514600" y="37338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itchFamily="18" charset="0"/>
              </a:rPr>
              <a:t>= 25 + 18</a:t>
            </a:r>
          </a:p>
        </p:txBody>
      </p:sp>
      <p:grpSp>
        <p:nvGrpSpPr>
          <p:cNvPr id="4116" name="Group 20"/>
          <p:cNvGrpSpPr>
            <a:grpSpLocks/>
          </p:cNvGrpSpPr>
          <p:nvPr/>
        </p:nvGrpSpPr>
        <p:grpSpPr bwMode="auto">
          <a:xfrm>
            <a:off x="4473575" y="3671888"/>
            <a:ext cx="2819400" cy="609600"/>
            <a:chOff x="0" y="3312"/>
            <a:chExt cx="1776" cy="384"/>
          </a:xfrm>
        </p:grpSpPr>
        <p:sp>
          <p:nvSpPr>
            <p:cNvPr id="4117" name="Text Box 21"/>
            <p:cNvSpPr txBox="1">
              <a:spLocks noChangeArrowheads="1"/>
            </p:cNvSpPr>
            <p:nvPr/>
          </p:nvSpPr>
          <p:spPr bwMode="auto">
            <a:xfrm>
              <a:off x="0" y="3312"/>
              <a:ext cx="1776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</a:rPr>
                <a:t>b) 5     7 – 26 </a:t>
              </a: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493" y="3312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grpSp>
        <p:nvGrpSpPr>
          <p:cNvPr id="4123" name="Group 27"/>
          <p:cNvGrpSpPr>
            <a:grpSpLocks/>
          </p:cNvGrpSpPr>
          <p:nvPr/>
        </p:nvGrpSpPr>
        <p:grpSpPr bwMode="auto">
          <a:xfrm>
            <a:off x="2843213" y="5270500"/>
            <a:ext cx="2819400" cy="615950"/>
            <a:chOff x="192" y="3216"/>
            <a:chExt cx="1776" cy="388"/>
          </a:xfrm>
        </p:grpSpPr>
        <p:grpSp>
          <p:nvGrpSpPr>
            <p:cNvPr id="4119" name="Group 23"/>
            <p:cNvGrpSpPr>
              <a:grpSpLocks/>
            </p:cNvGrpSpPr>
            <p:nvPr/>
          </p:nvGrpSpPr>
          <p:grpSpPr bwMode="auto">
            <a:xfrm>
              <a:off x="192" y="3216"/>
              <a:ext cx="1776" cy="384"/>
              <a:chOff x="0" y="3312"/>
              <a:chExt cx="1776" cy="384"/>
            </a:xfrm>
          </p:grpSpPr>
          <p:sp>
            <p:nvSpPr>
              <p:cNvPr id="4120" name="Text Box 24"/>
              <p:cNvSpPr txBox="1">
                <a:spLocks noChangeArrowheads="1"/>
              </p:cNvSpPr>
              <p:nvPr/>
            </p:nvSpPr>
            <p:spPr bwMode="auto">
              <a:xfrm>
                <a:off x="0" y="3312"/>
                <a:ext cx="1776" cy="3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latin typeface="Times New Roman" pitchFamily="18" charset="0"/>
                  </a:rPr>
                  <a:t>c) 2     2     9</a:t>
                </a:r>
              </a:p>
            </p:txBody>
          </p:sp>
          <p:sp>
            <p:nvSpPr>
              <p:cNvPr id="4121" name="Text Box 25"/>
              <p:cNvSpPr txBox="1">
                <a:spLocks noChangeArrowheads="1"/>
              </p:cNvSpPr>
              <p:nvPr/>
            </p:nvSpPr>
            <p:spPr bwMode="auto">
              <a:xfrm>
                <a:off x="493" y="3312"/>
                <a:ext cx="336" cy="3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3200" b="1">
                    <a:latin typeface="VNtimes New Roman" pitchFamily="34" charset="0"/>
                    <a:sym typeface="Symbol" pitchFamily="18" charset="2"/>
                  </a:rPr>
                  <a:t></a:t>
                </a:r>
                <a:r>
                  <a:rPr lang="en-US" sz="3200" b="1">
                    <a:solidFill>
                      <a:srgbClr val="000000"/>
                    </a:solidFill>
                    <a:latin typeface="VNtimes New Roman" pitchFamily="34" charset="0"/>
                    <a:sym typeface="Symbol" pitchFamily="18" charset="2"/>
                  </a:rPr>
                  <a:t>  </a:t>
                </a:r>
                <a:r>
                  <a:rPr lang="en-US" sz="3200" b="1">
                    <a:latin typeface="VNtimes New Roman" pitchFamily="34" charset="0"/>
                    <a:sym typeface="Symbol" pitchFamily="18" charset="2"/>
                  </a:rPr>
                  <a:t> </a:t>
                </a:r>
                <a:r>
                  <a:rPr lang="en-US" sz="2800" b="1">
                    <a:latin typeface="VNtimes New Roman" pitchFamily="34" charset="0"/>
                    <a:sym typeface="Symbol" pitchFamily="18" charset="2"/>
                  </a:rPr>
                  <a:t>  </a:t>
                </a:r>
                <a:endParaRPr lang="en-US" sz="2800" b="1">
                  <a:latin typeface="Times New Roman" pitchFamily="18" charset="0"/>
                </a:endParaRPr>
              </a:p>
            </p:txBody>
          </p:sp>
        </p:grpSp>
        <p:sp>
          <p:nvSpPr>
            <p:cNvPr id="4122" name="Text Box 26"/>
            <p:cNvSpPr txBox="1">
              <a:spLocks noChangeArrowheads="1"/>
            </p:cNvSpPr>
            <p:nvPr/>
          </p:nvSpPr>
          <p:spPr bwMode="auto">
            <a:xfrm>
              <a:off x="1139" y="3220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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2514600" y="442595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itchFamily="18" charset="0"/>
              </a:rPr>
              <a:t>=  43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6913563" y="3698875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itchFamily="18" charset="0"/>
              </a:rPr>
              <a:t>= 35 – 26</a:t>
            </a:r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>
            <a:off x="6934200" y="42672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itchFamily="18" charset="0"/>
              </a:rPr>
              <a:t>=  9</a:t>
            </a:r>
          </a:p>
        </p:txBody>
      </p:sp>
      <p:grpSp>
        <p:nvGrpSpPr>
          <p:cNvPr id="4130" name="Group 34"/>
          <p:cNvGrpSpPr>
            <a:grpSpLocks/>
          </p:cNvGrpSpPr>
          <p:nvPr/>
        </p:nvGrpSpPr>
        <p:grpSpPr bwMode="auto">
          <a:xfrm>
            <a:off x="5060950" y="5264150"/>
            <a:ext cx="1828800" cy="609600"/>
            <a:chOff x="1632" y="3216"/>
            <a:chExt cx="1152" cy="384"/>
          </a:xfrm>
        </p:grpSpPr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1632" y="3216"/>
              <a:ext cx="115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solidFill>
                    <a:srgbClr val="800000"/>
                  </a:solidFill>
                  <a:latin typeface="Times New Roman" pitchFamily="18" charset="0"/>
                </a:rPr>
                <a:t>= 4     9</a:t>
              </a:r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2055" y="3216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800000"/>
                  </a:solidFill>
                  <a:latin typeface="VNtimes New Roman" pitchFamily="34" charset="0"/>
                  <a:sym typeface="Symbol" pitchFamily="18" charset="2"/>
                </a:rPr>
                <a:t>  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5067300" y="6018213"/>
            <a:ext cx="1143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Times New Roman" pitchFamily="18" charset="0"/>
              </a:rPr>
              <a:t>= 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10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/>
      <p:bldP spid="4104" grpId="0"/>
      <p:bldP spid="4105" grpId="0"/>
      <p:bldP spid="4115" grpId="0"/>
      <p:bldP spid="4124" grpId="0"/>
      <p:bldP spid="4125" grpId="0"/>
      <p:bldP spid="4126" grpId="0"/>
      <p:bldP spid="41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51" name="Group 31"/>
          <p:cNvGrpSpPr>
            <a:grpSpLocks/>
          </p:cNvGrpSpPr>
          <p:nvPr/>
        </p:nvGrpSpPr>
        <p:grpSpPr bwMode="auto">
          <a:xfrm>
            <a:off x="228600" y="1806575"/>
            <a:ext cx="8802688" cy="1835150"/>
            <a:chOff x="267" y="1008"/>
            <a:chExt cx="5545" cy="1156"/>
          </a:xfrm>
        </p:grpSpPr>
        <p:sp>
          <p:nvSpPr>
            <p:cNvPr id="5141" name="AutoShape 21"/>
            <p:cNvSpPr>
              <a:spLocks noChangeArrowheads="1"/>
            </p:cNvSpPr>
            <p:nvPr/>
          </p:nvSpPr>
          <p:spPr bwMode="gray">
            <a:xfrm>
              <a:off x="267" y="1008"/>
              <a:ext cx="5472" cy="1156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48627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6600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         </a:t>
              </a:r>
            </a:p>
            <a:p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          </a:t>
              </a:r>
            </a:p>
            <a:p>
              <a:endParaRPr lang="en-US" sz="2800" b="1">
                <a:solidFill>
                  <a:srgbClr val="000000"/>
                </a:solidFill>
                <a:latin typeface="Times New Roman" pitchFamily="18" charset="0"/>
              </a:endParaRPr>
            </a:p>
            <a:p>
              <a:r>
                <a:rPr lang="en-US" sz="2800" b="1">
                  <a:solidFill>
                    <a:srgbClr val="000000"/>
                  </a:solidFill>
                  <a:latin typeface="Times New Roman" pitchFamily="18" charset="0"/>
                </a:rPr>
                <a:t>            </a:t>
              </a:r>
            </a:p>
          </p:txBody>
        </p:sp>
        <p:sp>
          <p:nvSpPr>
            <p:cNvPr id="5142" name="Text Box 22"/>
            <p:cNvSpPr txBox="1">
              <a:spLocks noChangeArrowheads="1"/>
            </p:cNvSpPr>
            <p:nvPr/>
          </p:nvSpPr>
          <p:spPr bwMode="auto">
            <a:xfrm>
              <a:off x="340" y="1084"/>
              <a:ext cx="5472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           </a:t>
              </a:r>
              <a:r>
                <a:rPr lang="en-US" sz="3200" b="1">
                  <a:solidFill>
                    <a:srgbClr val="000000"/>
                  </a:solidFill>
                  <a:latin typeface="Times New Roman" pitchFamily="18" charset="0"/>
                </a:rPr>
                <a:t>Trong một phòng ăn có 8 cái bàn, mỗi bàn xếp 4 cái ghế. Hỏi trong phòng ăn đó có bao nhiêu cái ghế?</a:t>
              </a:r>
              <a:endParaRPr lang="en-US" sz="3200" b="1">
                <a:solidFill>
                  <a:srgbClr val="1A0597"/>
                </a:solidFill>
                <a:latin typeface="Times New Roman" pitchFamily="18" charset="0"/>
              </a:endParaRPr>
            </a:p>
          </p:txBody>
        </p:sp>
        <p:sp>
          <p:nvSpPr>
            <p:cNvPr id="5150" name="Oval 30"/>
            <p:cNvSpPr>
              <a:spLocks noChangeArrowheads="1"/>
            </p:cNvSpPr>
            <p:nvPr/>
          </p:nvSpPr>
          <p:spPr bwMode="auto">
            <a:xfrm>
              <a:off x="336" y="1035"/>
              <a:ext cx="384" cy="384"/>
            </a:xfrm>
            <a:prstGeom prst="ellipse">
              <a:avLst/>
            </a:prstGeom>
            <a:solidFill>
              <a:srgbClr val="00FFFF"/>
            </a:solidFill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200" b="1">
                  <a:solidFill>
                    <a:srgbClr val="0000FF"/>
                  </a:solidFill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5154" name="Group 34"/>
          <p:cNvGrpSpPr>
            <a:grpSpLocks/>
          </p:cNvGrpSpPr>
          <p:nvPr/>
        </p:nvGrpSpPr>
        <p:grpSpPr bwMode="auto">
          <a:xfrm>
            <a:off x="609600" y="3886200"/>
            <a:ext cx="7815263" cy="2362200"/>
            <a:chOff x="384" y="2448"/>
            <a:chExt cx="4923" cy="1488"/>
          </a:xfrm>
        </p:grpSpPr>
        <p:sp>
          <p:nvSpPr>
            <p:cNvPr id="5149" name="AutoShape 29"/>
            <p:cNvSpPr>
              <a:spLocks noChangeArrowheads="1"/>
            </p:cNvSpPr>
            <p:nvPr/>
          </p:nvSpPr>
          <p:spPr bwMode="gray">
            <a:xfrm>
              <a:off x="384" y="2448"/>
              <a:ext cx="4923" cy="1488"/>
            </a:xfrm>
            <a:prstGeom prst="roundRect">
              <a:avLst>
                <a:gd name="adj" fmla="val 10889"/>
              </a:avLst>
            </a:prstGeom>
            <a:solidFill>
              <a:srgbClr val="FFFFFF"/>
            </a:solidFill>
            <a:ln w="38100">
              <a:solidFill>
                <a:srgbClr val="FF6600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marL="342900" indent="-342900" algn="ctr"/>
              <a:endParaRPr lang="en-US" sz="2800" b="1" u="sng">
                <a:solidFill>
                  <a:srgbClr val="CC3300"/>
                </a:solidFill>
                <a:latin typeface="Times New Roman" pitchFamily="18" charset="0"/>
              </a:endParaRPr>
            </a:p>
            <a:p>
              <a:pPr marL="342900" indent="-342900" algn="ctr"/>
              <a:r>
                <a:rPr lang="en-US" sz="3200" b="1" i="1" u="sng">
                  <a:solidFill>
                    <a:srgbClr val="000099"/>
                  </a:solidFill>
                  <a:latin typeface="Times New Roman" pitchFamily="18" charset="0"/>
                </a:rPr>
                <a:t>Bài giải</a:t>
              </a:r>
              <a:r>
                <a:rPr lang="en-US" sz="3200" b="1" i="1">
                  <a:solidFill>
                    <a:srgbClr val="000099"/>
                  </a:solidFill>
                  <a:latin typeface="Times New Roman" pitchFamily="18" charset="0"/>
                </a:rPr>
                <a:t> :</a:t>
              </a:r>
            </a:p>
            <a:p>
              <a:pPr marL="342900" indent="-342900" algn="ctr"/>
              <a:r>
                <a:rPr lang="en-US" sz="3200" b="1" i="1">
                  <a:solidFill>
                    <a:srgbClr val="000099"/>
                  </a:solidFill>
                  <a:latin typeface="Times New Roman" pitchFamily="18" charset="0"/>
                </a:rPr>
                <a:t>Số cái ghế trong phòng ăn đó có là:</a:t>
              </a:r>
            </a:p>
            <a:p>
              <a:pPr marL="342900" indent="-342900" algn="ctr">
                <a:buFontTx/>
                <a:buAutoNum type="arabicPlain" startAt="4"/>
              </a:pPr>
              <a:r>
                <a:rPr lang="en-US" sz="3200" b="1" i="1">
                  <a:solidFill>
                    <a:srgbClr val="000099"/>
                  </a:solidFill>
                  <a:latin typeface="Times New Roman" pitchFamily="18" charset="0"/>
                </a:rPr>
                <a:t>    8   = 32 (cái ghế)</a:t>
              </a:r>
            </a:p>
            <a:p>
              <a:pPr marL="342900" indent="-342900" algn="ctr"/>
              <a:r>
                <a:rPr lang="en-US" sz="3200" b="1" i="1">
                  <a:solidFill>
                    <a:srgbClr val="000099"/>
                  </a:solidFill>
                  <a:latin typeface="Times New Roman" pitchFamily="18" charset="0"/>
                </a:rPr>
                <a:t>                          Đáp số : 32 cái ghế </a:t>
              </a:r>
            </a:p>
            <a:p>
              <a:pPr marL="342900" indent="-342900" algn="ctr">
                <a:buFontTx/>
                <a:buAutoNum type="arabicPlain" startAt="4"/>
              </a:pPr>
              <a:endParaRPr lang="en-US" sz="3200" b="1" i="1">
                <a:solidFill>
                  <a:srgbClr val="000099"/>
                </a:solidFill>
                <a:latin typeface="Times New Roman" pitchFamily="18" charset="0"/>
              </a:endParaRPr>
            </a:p>
          </p:txBody>
        </p:sp>
        <p:sp>
          <p:nvSpPr>
            <p:cNvPr id="5153" name="Text Box 33"/>
            <p:cNvSpPr txBox="1">
              <a:spLocks noChangeArrowheads="1"/>
            </p:cNvSpPr>
            <p:nvPr/>
          </p:nvSpPr>
          <p:spPr bwMode="auto">
            <a:xfrm>
              <a:off x="1872" y="3133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800000"/>
                  </a:solidFill>
                  <a:latin typeface="VNtimes New Roman" pitchFamily="34" charset="0"/>
                  <a:sym typeface="Symbol" pitchFamily="18" charset="2"/>
                </a:rPr>
                <a:t> </a:t>
              </a:r>
              <a:r>
                <a:rPr lang="en-US" sz="3200" b="1">
                  <a:solidFill>
                    <a:srgbClr val="000000"/>
                  </a:solidFill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3200" b="1">
                  <a:latin typeface="VNtimes New Roman" pitchFamily="34" charset="0"/>
                  <a:sym typeface="Symbol" pitchFamily="18" charset="2"/>
                </a:rPr>
                <a:t>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51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304800" y="1443038"/>
            <a:ext cx="609600" cy="609600"/>
          </a:xfrm>
          <a:prstGeom prst="ellipse">
            <a:avLst/>
          </a:prstGeom>
          <a:solidFill>
            <a:srgbClr val="00FFFF"/>
          </a:soli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990600" y="1346200"/>
            <a:ext cx="7620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Tính chu vi hình tam giác ABC có kích thước ghi trên hình vẽ: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2971800" y="2717800"/>
            <a:ext cx="2133600" cy="1828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19050">
            <a:solidFill>
              <a:srgbClr val="0066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 rot="-3626529">
            <a:off x="2594769" y="3124994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100cm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 rot="3471597">
            <a:off x="4075907" y="3366293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100cm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352800" y="4522788"/>
            <a:ext cx="152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100cm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3816350" y="22860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A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638425" y="4495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B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5029200" y="4495800"/>
            <a:ext cx="533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C</a:t>
            </a:r>
          </a:p>
        </p:txBody>
      </p: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1676400" y="5092700"/>
            <a:ext cx="5410200" cy="1554163"/>
            <a:chOff x="1056" y="3312"/>
            <a:chExt cx="3408" cy="979"/>
          </a:xfrm>
        </p:grpSpPr>
        <p:sp>
          <p:nvSpPr>
            <p:cNvPr id="6163" name="Text Box 19"/>
            <p:cNvSpPr txBox="1">
              <a:spLocks noChangeArrowheads="1"/>
            </p:cNvSpPr>
            <p:nvPr/>
          </p:nvSpPr>
          <p:spPr bwMode="auto">
            <a:xfrm>
              <a:off x="1056" y="3312"/>
              <a:ext cx="3408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3200" b="1" i="1">
                  <a:solidFill>
                    <a:srgbClr val="000099"/>
                  </a:solidFill>
                  <a:latin typeface="Times New Roman" pitchFamily="18" charset="0"/>
                </a:rPr>
                <a:t>Chu vi hình tam giác ABC là</a:t>
              </a:r>
            </a:p>
            <a:p>
              <a:r>
                <a:rPr lang="en-US" sz="3200" b="1" i="1">
                  <a:solidFill>
                    <a:srgbClr val="000099"/>
                  </a:solidFill>
                  <a:latin typeface="Times New Roman" pitchFamily="18" charset="0"/>
                </a:rPr>
                <a:t>        100     3  = 300 (cm)</a:t>
              </a:r>
            </a:p>
            <a:p>
              <a:r>
                <a:rPr lang="en-US" sz="3200" b="1" i="1">
                  <a:solidFill>
                    <a:srgbClr val="000099"/>
                  </a:solidFill>
                  <a:latin typeface="Times New Roman" pitchFamily="18" charset="0"/>
                </a:rPr>
                <a:t>              Đáp số : 300 cm</a:t>
              </a:r>
            </a:p>
          </p:txBody>
        </p:sp>
        <p:sp>
          <p:nvSpPr>
            <p:cNvPr id="6164" name="Text Box 20"/>
            <p:cNvSpPr txBox="1">
              <a:spLocks noChangeArrowheads="1"/>
            </p:cNvSpPr>
            <p:nvPr/>
          </p:nvSpPr>
          <p:spPr bwMode="auto">
            <a:xfrm>
              <a:off x="2016" y="3600"/>
              <a:ext cx="33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3200" b="1">
                  <a:solidFill>
                    <a:srgbClr val="000099"/>
                  </a:solidFill>
                  <a:latin typeface="VNtimes New Roman" pitchFamily="34" charset="0"/>
                  <a:sym typeface="Symbol" pitchFamily="18" charset="2"/>
                </a:rPr>
                <a:t>   </a:t>
              </a:r>
              <a:r>
                <a:rPr lang="en-US" sz="2800" b="1">
                  <a:latin typeface="VNtimes New Roman" pitchFamily="34" charset="0"/>
                  <a:sym typeface="Symbol" pitchFamily="18" charset="2"/>
                </a:rPr>
                <a:t>  </a:t>
              </a:r>
              <a:endParaRPr lang="en-US" sz="2800" b="1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61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5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51"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/>
      <p:bldP spid="6153" grpId="0" animBg="1"/>
      <p:bldP spid="6154" grpId="0"/>
      <p:bldP spid="6155" grpId="0"/>
      <p:bldP spid="6156" grpId="0"/>
      <p:bldP spid="6157" grpId="0"/>
      <p:bldP spid="6158" grpId="0"/>
      <p:bldP spid="615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05200" y="347663"/>
            <a:ext cx="1676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 u="sng">
                <a:solidFill>
                  <a:srgbClr val="006600"/>
                </a:solidFill>
                <a:latin typeface="Times New Roman" pitchFamily="18" charset="0"/>
              </a:rPr>
              <a:t>Toán</a:t>
            </a:r>
            <a:endParaRPr lang="en-US" sz="3200" b="1" i="1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055813" y="795338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990000"/>
                </a:solidFill>
                <a:latin typeface="Times New Roman" pitchFamily="18" charset="0"/>
              </a:rPr>
              <a:t>Ôn tập các bảng nhân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2286000" y="1447800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(Xem sách trang 9)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00200" y="2084388"/>
            <a:ext cx="533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>
                <a:latin typeface="Times New Roman" pitchFamily="18" charset="0"/>
              </a:rPr>
              <a:t>Bài sau: </a:t>
            </a:r>
            <a:r>
              <a:rPr lang="en-US" sz="3200" b="1" i="1">
                <a:solidFill>
                  <a:srgbClr val="800000"/>
                </a:solidFill>
                <a:latin typeface="Times New Roman" pitchFamily="18" charset="0"/>
              </a:rPr>
              <a:t>Ôn tập các bảng chia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1600200" y="2895600"/>
            <a:ext cx="4724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49387012_ex%20[1]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0"/>
            <a:ext cx="8534400" cy="6858000"/>
          </a:xfrm>
          <a:prstGeom prst="rect">
            <a:avLst/>
          </a:prstGeom>
          <a:noFill/>
        </p:spPr>
      </p:pic>
      <p:sp>
        <p:nvSpPr>
          <p:cNvPr id="18435" name="WordArt 3"/>
          <p:cNvSpPr>
            <a:spLocks noChangeArrowheads="1" noChangeShapeType="1" noTextEdit="1"/>
          </p:cNvSpPr>
          <p:nvPr/>
        </p:nvSpPr>
        <p:spPr bwMode="auto">
          <a:xfrm>
            <a:off x="304800" y="914400"/>
            <a:ext cx="8486775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72000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XIN CHÂN THÀNH CẢM ƠN QUÝ THẦY CÔ</a:t>
            </a:r>
          </a:p>
          <a:p>
            <a:pPr algn="ctr"/>
            <a:r>
              <a:rPr lang="vi-VN" sz="32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>
                    <a:alpha val="72000"/>
                  </a:srgbClr>
                </a:solidFill>
                <a:effectLst>
                  <a:outerShdw dist="107763" dir="135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CÙNG CÁC EM HỌC SINH</a:t>
            </a:r>
            <a:endParaRPr lang="en-US" sz="3200" b="1" i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>
                  <a:alpha val="72000"/>
                </a:srgbClr>
              </a:solidFill>
              <a:effectLst>
                <a:outerShdw dist="107763" dir="13500000" algn="ctr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2057400" y="4267200"/>
            <a:ext cx="4600575" cy="857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"/>
              <a:lightRig rig="legacyHarsh3" dir="b"/>
            </a:scene3d>
            <a:sp3d extrusionH="121893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en-US" sz="6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00FF">
                        <a:alpha val="57001"/>
                      </a:srgbClr>
                    </a:gs>
                    <a:gs pos="100000">
                      <a:srgbClr val="FFFF00"/>
                    </a:gs>
                  </a:gsLst>
                  <a:lin ang="2700000" scaled="1"/>
                </a:gradFill>
                <a:latin typeface="Times New Roman"/>
                <a:cs typeface="Times New Roman"/>
              </a:rPr>
              <a:t>Chào tạm biệt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18435" grpId="1" animBg="1"/>
      <p:bldP spid="1843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7949"/>
  <p:tag name="VIOLETTITLE" val="ôn tập bảng nhân lop 3"/>
  <p:tag name="VIOLETLESSON" val="5"/>
  <p:tag name="VIOLETCATID" val="8049774"/>
  <p:tag name="VIOLETSUBJECT" val="Toán học 3"/>
  <p:tag name="VIOLETAUTHORID" val="5033614"/>
  <p:tag name="VIOLETAUTHORNAME" val="Lã Thị Nguyên"/>
  <p:tag name="VIOLETAUTHORAVATAR" val="5/33/614/avatar.jpg"/>
  <p:tag name="VIOLETAUTHORADDRESS" val="trường tiểu học thị trấn  - hà nội"/>
  <p:tag name="VIOLETAUTHORHOMEPAGE" val="http://violet.vn/lathinguyen"/>
  <p:tag name="VIOLETDATE" val="2012-09-20 22:11:42"/>
  <p:tag name="VIOLETHIT" val="103"/>
  <p:tag name="VIOLETLIKE" val="0"/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6&quot;/&gt;&lt;/object&gt;&lt;object type=&quot;3&quot; unique_id=&quot;10006&quot;&gt;&lt;property id=&quot;20148&quot; value=&quot;5&quot;/&gt;&lt;property id=&quot;20300&quot; value=&quot;Slide 3&quot;/&gt;&lt;property id=&quot;20307&quot; value=&quot;257&quot;/&gt;&lt;/object&gt;&lt;object type=&quot;3&quot; unique_id=&quot;10007&quot;&gt;&lt;property id=&quot;20148&quot; value=&quot;5&quot;/&gt;&lt;property id=&quot;20300&quot; value=&quot;Slide 4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259&quot;/&gt;&lt;/object&gt;&lt;object type=&quot;3&quot; unique_id=&quot;10009&quot;&gt;&lt;property id=&quot;20148&quot; value=&quot;5&quot;/&gt;&lt;property id=&quot;20300&quot; value=&quot;Slide 6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&quot;/&gt;&lt;property id=&quot;20307&quot; value=&quot;267&quot;/&gt;&lt;/object&gt;&lt;object type=&quot;3&quot; unique_id=&quot;10273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382</Words>
  <Application>Microsoft Office PowerPoint</Application>
  <PresentationFormat>On-screen Show (4:3)</PresentationFormat>
  <Paragraphs>136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AutoBVT</cp:lastModifiedBy>
  <cp:revision>24</cp:revision>
  <dcterms:created xsi:type="dcterms:W3CDTF">2005-12-31T17:18:22Z</dcterms:created>
  <dcterms:modified xsi:type="dcterms:W3CDTF">2018-10-03T10:21:01Z</dcterms:modified>
</cp:coreProperties>
</file>